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60" r:id="rId4"/>
    <p:sldId id="259" r:id="rId5"/>
    <p:sldId id="258" r:id="rId6"/>
    <p:sldId id="261" r:id="rId7"/>
    <p:sldId id="262" r:id="rId8"/>
    <p:sldId id="265" r:id="rId9"/>
    <p:sldId id="266" r:id="rId10"/>
    <p:sldId id="267" r:id="rId11"/>
  </p:sldIdLst>
  <p:sldSz cx="12192000" cy="6858000"/>
  <p:notesSz cx="7023100" cy="9309100"/>
  <p:embeddedFontLs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54" autoAdjust="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Good morning, my name is Amanda. I’m here in my capacity as the co-chair of the ARCHE Archives Council’s Advocacy Committee. I</a:t>
            </a:r>
            <a:r>
              <a:rPr lang="en-US" sz="1100" b="0" i="0" u="none" strike="noStrike" cap="none" baseline="0" dirty="0" smtClean="0">
                <a:solidFill>
                  <a:schemeClr val="dk1"/>
                </a:solidFill>
                <a:latin typeface="Arial"/>
                <a:ea typeface="Arial"/>
                <a:cs typeface="Arial"/>
                <a:sym typeface="Arial"/>
              </a:rPr>
              <a:t> want to share with you the context of the committee, and our research methodology and initial findings. </a:t>
            </a:r>
            <a:endParaRPr lang="en-US" sz="1100" b="0" i="0" u="none" strike="noStrike" cap="none" dirty="0" smtClean="0">
              <a:solidFill>
                <a:schemeClr val="dk1"/>
              </a:solidFill>
              <a:latin typeface="Arial"/>
              <a:ea typeface="Arial"/>
              <a:cs typeface="Arial"/>
              <a:sym typeface="Arial"/>
            </a:endParaRPr>
          </a:p>
        </p:txBody>
      </p:sp>
      <p:sp>
        <p:nvSpPr>
          <p:cNvPr id="86" name="Google Shape;86;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lvl="0" indent="0" rtl="0">
              <a:lnSpc>
                <a:spcPct val="90000"/>
              </a:lnSpc>
              <a:spcBef>
                <a:spcPts val="0"/>
              </a:spcBef>
              <a:spcAft>
                <a:spcPts val="0"/>
              </a:spcAft>
              <a:buNone/>
            </a:pPr>
            <a:r>
              <a:rPr lang="en-US" sz="1200" b="0" dirty="0" smtClean="0">
                <a:solidFill>
                  <a:srgbClr val="3F3F3F"/>
                </a:solidFill>
              </a:rPr>
              <a:t>Thank you for your attention and any feedback you may</a:t>
            </a:r>
            <a:r>
              <a:rPr lang="en-US" sz="1200" b="0" baseline="0" dirty="0" smtClean="0">
                <a:solidFill>
                  <a:srgbClr val="3F3F3F"/>
                </a:solidFill>
              </a:rPr>
              <a:t> have for us. I will be around the poster sessions to answer questions and chat about the project or feel free to send an email to myself or Tamara. </a:t>
            </a:r>
            <a:endParaRPr sz="1200" b="0" dirty="0">
              <a:solidFill>
                <a:srgbClr val="3F3F3F"/>
              </a:solidFill>
            </a:endParaRPr>
          </a:p>
        </p:txBody>
      </p:sp>
      <p:sp>
        <p:nvSpPr>
          <p:cNvPr id="161" name="Google Shape;161;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marR="0" lvl="0" indent="0" algn="l" rtl="0">
              <a:spcBef>
                <a:spcPts val="0"/>
              </a:spcBef>
              <a:spcAft>
                <a:spcPts val="0"/>
              </a:spcAft>
              <a:buClr>
                <a:schemeClr val="dk1"/>
              </a:buClr>
              <a:buSzPts val="1100"/>
              <a:buFont typeface="Calibri"/>
              <a:buNone/>
            </a:pPr>
            <a:r>
              <a:rPr lang="en-US" sz="2000" dirty="0" smtClean="0">
                <a:solidFill>
                  <a:srgbClr val="3F3F3F"/>
                </a:solidFill>
                <a:latin typeface="Calibri"/>
                <a:ea typeface="Calibri"/>
                <a:cs typeface="Calibri"/>
                <a:sym typeface="Calibri"/>
              </a:rPr>
              <a:t>This </a:t>
            </a:r>
            <a:r>
              <a:rPr lang="en-US" sz="2000" dirty="0">
                <a:solidFill>
                  <a:srgbClr val="3F3F3F"/>
                </a:solidFill>
                <a:latin typeface="Calibri"/>
                <a:ea typeface="Calibri"/>
                <a:cs typeface="Calibri"/>
                <a:sym typeface="Calibri"/>
              </a:rPr>
              <a:t>is a project about regional collaboration with the members of </a:t>
            </a:r>
            <a:r>
              <a:rPr lang="en-US" sz="2000" dirty="0" smtClean="0">
                <a:solidFill>
                  <a:srgbClr val="3F3F3F"/>
                </a:solidFill>
                <a:latin typeface="Calibri"/>
                <a:ea typeface="Calibri"/>
                <a:cs typeface="Calibri"/>
                <a:sym typeface="Calibri"/>
              </a:rPr>
              <a:t>Atlanta Regional</a:t>
            </a:r>
            <a:r>
              <a:rPr lang="en-US" sz="2000" baseline="0" dirty="0" smtClean="0">
                <a:solidFill>
                  <a:srgbClr val="3F3F3F"/>
                </a:solidFill>
                <a:latin typeface="Calibri"/>
                <a:ea typeface="Calibri"/>
                <a:cs typeface="Calibri"/>
                <a:sym typeface="Calibri"/>
              </a:rPr>
              <a:t> </a:t>
            </a:r>
            <a:r>
              <a:rPr lang="en-US" sz="2000" dirty="0" smtClean="0">
                <a:solidFill>
                  <a:srgbClr val="3F3F3F"/>
                </a:solidFill>
                <a:latin typeface="Calibri"/>
                <a:ea typeface="Calibri"/>
                <a:cs typeface="Calibri"/>
                <a:sym typeface="Calibri"/>
              </a:rPr>
              <a:t>Council for</a:t>
            </a:r>
            <a:r>
              <a:rPr lang="en-US" sz="2000" baseline="0" dirty="0" smtClean="0">
                <a:solidFill>
                  <a:srgbClr val="3F3F3F"/>
                </a:solidFill>
                <a:latin typeface="Calibri"/>
                <a:ea typeface="Calibri"/>
                <a:cs typeface="Calibri"/>
                <a:sym typeface="Calibri"/>
              </a:rPr>
              <a:t> </a:t>
            </a:r>
            <a:r>
              <a:rPr lang="en-US" sz="2000" dirty="0" smtClean="0">
                <a:solidFill>
                  <a:srgbClr val="3F3F3F"/>
                </a:solidFill>
                <a:latin typeface="Calibri"/>
                <a:ea typeface="Calibri"/>
                <a:cs typeface="Calibri"/>
                <a:sym typeface="Calibri"/>
              </a:rPr>
              <a:t>Higher Education (ARCHE)</a:t>
            </a:r>
            <a:endParaRPr sz="2000" dirty="0">
              <a:solidFill>
                <a:srgbClr val="3F3F3F"/>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2000" dirty="0">
              <a:solidFill>
                <a:srgbClr val="3F3F3F"/>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2000" b="0" i="0" u="none" strike="noStrike" cap="none" dirty="0" smtClean="0">
                <a:solidFill>
                  <a:srgbClr val="3F3F3F"/>
                </a:solidFill>
                <a:latin typeface="Calibri"/>
                <a:ea typeface="Calibri"/>
                <a:cs typeface="Calibri"/>
                <a:sym typeface="Calibri"/>
              </a:rPr>
              <a:t>The ARCHE Membership is based on geography which</a:t>
            </a:r>
            <a:r>
              <a:rPr lang="en-US" sz="2000" b="0" i="0" u="none" strike="noStrike" cap="none" baseline="0" dirty="0" smtClean="0">
                <a:solidFill>
                  <a:srgbClr val="3F3F3F"/>
                </a:solidFill>
                <a:latin typeface="Calibri"/>
                <a:ea typeface="Calibri"/>
                <a:cs typeface="Calibri"/>
                <a:sym typeface="Calibri"/>
              </a:rPr>
              <a:t> encompasses</a:t>
            </a:r>
            <a:r>
              <a:rPr lang="en-US" sz="2000" b="0" i="0" u="none" strike="noStrike" cap="none" dirty="0" smtClean="0">
                <a:solidFill>
                  <a:srgbClr val="3F3F3F"/>
                </a:solidFill>
                <a:latin typeface="Calibri"/>
                <a:ea typeface="Calibri"/>
                <a:cs typeface="Calibri"/>
                <a:sym typeface="Calibri"/>
              </a:rPr>
              <a:t> </a:t>
            </a:r>
            <a:r>
              <a:rPr lang="en-US" sz="2000" b="0" i="0" u="none" strike="noStrike" cap="none" dirty="0">
                <a:solidFill>
                  <a:srgbClr val="3F3F3F"/>
                </a:solidFill>
                <a:latin typeface="Calibri"/>
                <a:ea typeface="Calibri"/>
                <a:cs typeface="Calibri"/>
                <a:sym typeface="Calibri"/>
              </a:rPr>
              <a:t>the metro area </a:t>
            </a:r>
            <a:r>
              <a:rPr lang="en-US" sz="2000" b="0" i="0" u="none" strike="noStrike" cap="none" dirty="0" smtClean="0">
                <a:solidFill>
                  <a:srgbClr val="3F3F3F"/>
                </a:solidFill>
                <a:latin typeface="Calibri"/>
                <a:ea typeface="Calibri"/>
                <a:cs typeface="Calibri"/>
                <a:sym typeface="Calibri"/>
              </a:rPr>
              <a:t>and includes</a:t>
            </a:r>
            <a:r>
              <a:rPr lang="en-US" sz="2000" b="0" i="0" u="none" strike="noStrike" cap="none" baseline="0" dirty="0" smtClean="0">
                <a:solidFill>
                  <a:srgbClr val="3F3F3F"/>
                </a:solidFill>
                <a:latin typeface="Calibri"/>
                <a:ea typeface="Calibri"/>
                <a:cs typeface="Calibri"/>
                <a:sym typeface="Calibri"/>
              </a:rPr>
              <a:t> public and private institutions of higher education </a:t>
            </a:r>
            <a:r>
              <a:rPr lang="en-US" sz="2000" b="0" i="0" u="none" strike="noStrike" cap="none" dirty="0" smtClean="0">
                <a:solidFill>
                  <a:srgbClr val="3F3F3F"/>
                </a:solidFill>
                <a:latin typeface="Calibri"/>
                <a:ea typeface="Calibri"/>
                <a:cs typeface="Calibri"/>
                <a:sym typeface="Calibri"/>
              </a:rPr>
              <a:t> </a:t>
            </a: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Calibri"/>
              <a:buNone/>
            </a:pPr>
            <a:endParaRPr sz="2000" b="0" i="0" u="none" strike="noStrike" cap="none" dirty="0">
              <a:solidFill>
                <a:srgbClr val="3F3F3F"/>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2000" b="0" i="0" u="none" strike="noStrike" cap="none" dirty="0" smtClean="0">
                <a:solidFill>
                  <a:srgbClr val="3F3F3F"/>
                </a:solidFill>
                <a:latin typeface="Calibri"/>
                <a:ea typeface="Calibri"/>
                <a:cs typeface="Calibri"/>
                <a:sym typeface="Calibri"/>
              </a:rPr>
              <a:t>The ARCHE </a:t>
            </a:r>
            <a:r>
              <a:rPr lang="en-US" sz="2000" b="0" i="0" u="none" strike="noStrike" cap="none" dirty="0">
                <a:solidFill>
                  <a:srgbClr val="3F3F3F"/>
                </a:solidFill>
                <a:latin typeface="Calibri"/>
                <a:ea typeface="Calibri"/>
                <a:cs typeface="Calibri"/>
                <a:sym typeface="Calibri"/>
              </a:rPr>
              <a:t>ARCHIVES </a:t>
            </a:r>
            <a:r>
              <a:rPr lang="en-US" sz="2000" b="0" i="0" u="none" strike="noStrike" cap="none" dirty="0" smtClean="0">
                <a:solidFill>
                  <a:srgbClr val="3F3F3F"/>
                </a:solidFill>
                <a:latin typeface="Calibri"/>
                <a:ea typeface="Calibri"/>
                <a:cs typeface="Calibri"/>
                <a:sym typeface="Calibri"/>
              </a:rPr>
              <a:t>Council includes </a:t>
            </a:r>
            <a:r>
              <a:rPr lang="en-US" sz="2000" b="0" i="0" u="none" strike="noStrike" cap="none" dirty="0">
                <a:solidFill>
                  <a:srgbClr val="3F3F3F"/>
                </a:solidFill>
                <a:latin typeface="Calibri"/>
                <a:ea typeface="Calibri"/>
                <a:cs typeface="Calibri"/>
                <a:sym typeface="Calibri"/>
              </a:rPr>
              <a:t>the addition of non-higher </a:t>
            </a:r>
            <a:r>
              <a:rPr lang="en-US" sz="2000" b="0" i="0" u="none" strike="noStrike" cap="none" dirty="0" err="1">
                <a:solidFill>
                  <a:srgbClr val="3F3F3F"/>
                </a:solidFill>
                <a:latin typeface="Calibri"/>
                <a:ea typeface="Calibri"/>
                <a:cs typeface="Calibri"/>
                <a:sym typeface="Calibri"/>
              </a:rPr>
              <a:t>ed</a:t>
            </a:r>
            <a:r>
              <a:rPr lang="en-US" sz="2000" b="0" i="0" u="none" strike="noStrike" cap="none" dirty="0">
                <a:solidFill>
                  <a:srgbClr val="3F3F3F"/>
                </a:solidFill>
                <a:latin typeface="Calibri"/>
                <a:ea typeface="Calibri"/>
                <a:cs typeface="Calibri"/>
                <a:sym typeface="Calibri"/>
              </a:rPr>
              <a:t> oriented institutions which aren</a:t>
            </a:r>
            <a:r>
              <a:rPr lang="en-US" sz="2000" dirty="0">
                <a:solidFill>
                  <a:srgbClr val="3F3F3F"/>
                </a:solidFill>
                <a:latin typeface="Calibri"/>
                <a:ea typeface="Calibri"/>
                <a:cs typeface="Calibri"/>
                <a:sym typeface="Calibri"/>
              </a:rPr>
              <a:t>’t represented on this map </a:t>
            </a:r>
            <a:r>
              <a:rPr lang="en-US" sz="2000" dirty="0" smtClean="0">
                <a:solidFill>
                  <a:srgbClr val="3F3F3F"/>
                </a:solidFill>
                <a:latin typeface="Calibri"/>
                <a:ea typeface="Calibri"/>
                <a:cs typeface="Calibri"/>
                <a:sym typeface="Calibri"/>
              </a:rPr>
              <a:t>such as the Carter Library and the Atlanta History Center</a:t>
            </a:r>
            <a:endParaRPr sz="1100" b="0" i="0" u="none" strike="noStrike" cap="none" dirty="0">
              <a:solidFill>
                <a:schemeClr val="dk1"/>
              </a:solidFill>
              <a:latin typeface="Arial"/>
              <a:ea typeface="Arial"/>
              <a:cs typeface="Arial"/>
              <a:sym typeface="Arial"/>
            </a:endParaRPr>
          </a:p>
        </p:txBody>
      </p:sp>
      <p:sp>
        <p:nvSpPr>
          <p:cNvPr id="92" name="Google Shape;92;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Clr>
                <a:schemeClr val="dk1"/>
              </a:buClr>
              <a:buSzPts val="1100"/>
              <a:buFont typeface="Arial"/>
              <a:buNone/>
            </a:pPr>
            <a:endParaRPr lang="en-US" sz="1100" b="0" i="0" u="none" strike="noStrike" cap="none" baseline="0" dirty="0" smtClean="0">
              <a:solidFill>
                <a:schemeClr val="dk1"/>
              </a:solidFill>
              <a:effectLs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effectLst/>
                <a:latin typeface="Arial"/>
                <a:ea typeface="Arial"/>
                <a:cs typeface="Arial"/>
                <a:sym typeface="Arial"/>
              </a:rPr>
              <a:t>The Advocacy Committee was formed in April of 2017 with the goal of assessing advocacy initiatives for council members and creating partnerships with allied groups and stakeholders. The committee outlined four broad objectives:</a:t>
            </a:r>
          </a:p>
          <a:p>
            <a:pPr marL="0" marR="0" lvl="0" indent="0" algn="l" rtl="0">
              <a:spcBef>
                <a:spcPts val="0"/>
              </a:spcBef>
              <a:spcAft>
                <a:spcPts val="0"/>
              </a:spcAft>
              <a:buClr>
                <a:schemeClr val="dk1"/>
              </a:buClr>
              <a:buSzPts val="1100"/>
              <a:buFont typeface="Arial"/>
              <a:buNone/>
            </a:pPr>
            <a:endParaRPr lang="en-US" sz="1100" b="0" i="0" u="none" strike="noStrike" cap="none" dirty="0" smtClean="0">
              <a:solidFill>
                <a:schemeClr val="dk1"/>
              </a:solidFill>
              <a:effectLst/>
              <a:latin typeface="Arial"/>
              <a:ea typeface="Arial"/>
              <a:cs typeface="Arial"/>
              <a:sym typeface="Arial"/>
            </a:endParaRPr>
          </a:p>
          <a:p>
            <a:pPr rtl="0" fontAlgn="base"/>
            <a:r>
              <a:rPr lang="en-US" sz="1100" b="0" i="0" u="none" strike="noStrike" cap="none" dirty="0" smtClean="0">
                <a:solidFill>
                  <a:schemeClr val="dk1"/>
                </a:solidFill>
                <a:effectLst/>
                <a:latin typeface="Arial"/>
                <a:ea typeface="Arial"/>
                <a:cs typeface="Arial"/>
                <a:sym typeface="Arial"/>
              </a:rPr>
              <a:t>To gather usefu</a:t>
            </a:r>
            <a:r>
              <a:rPr lang="en-US" sz="1100" b="0" i="0" u="none" strike="noStrike" cap="none" baseline="0" dirty="0" smtClean="0">
                <a:solidFill>
                  <a:schemeClr val="dk1"/>
                </a:solidFill>
                <a:effectLst/>
                <a:latin typeface="Arial"/>
                <a:ea typeface="Arial"/>
                <a:cs typeface="Arial"/>
                <a:sym typeface="Arial"/>
              </a:rPr>
              <a:t>l </a:t>
            </a:r>
            <a:r>
              <a:rPr lang="en-US" sz="1100" b="0" i="0" u="none" strike="noStrike" cap="none" dirty="0" smtClean="0">
                <a:solidFill>
                  <a:schemeClr val="dk1"/>
                </a:solidFill>
                <a:effectLst/>
                <a:latin typeface="Arial"/>
                <a:ea typeface="Arial"/>
                <a:cs typeface="Arial"/>
                <a:sym typeface="Arial"/>
              </a:rPr>
              <a:t>metrics and data points</a:t>
            </a:r>
          </a:p>
          <a:p>
            <a:pPr rtl="0" fontAlgn="base"/>
            <a:endParaRPr lang="en-US" sz="1100" b="0" i="0" u="none" strike="noStrike" cap="none" dirty="0" smtClean="0">
              <a:solidFill>
                <a:schemeClr val="dk1"/>
              </a:solidFill>
              <a:effectLst/>
              <a:latin typeface="Arial"/>
              <a:ea typeface="Arial"/>
              <a:cs typeface="Arial"/>
              <a:sym typeface="Arial"/>
            </a:endParaRPr>
          </a:p>
          <a:p>
            <a:pPr rtl="0" fontAlgn="base"/>
            <a:r>
              <a:rPr lang="en-US" sz="1100" b="0" i="0" u="none" strike="noStrike" cap="none" dirty="0" smtClean="0">
                <a:solidFill>
                  <a:schemeClr val="dk1"/>
                </a:solidFill>
                <a:effectLst/>
                <a:latin typeface="Arial"/>
                <a:ea typeface="Arial"/>
                <a:cs typeface="Arial"/>
                <a:sym typeface="Arial"/>
              </a:rPr>
              <a:t>To interpret and correlate data with impact statements meaningful to internal and external stakeholders. </a:t>
            </a:r>
          </a:p>
          <a:p>
            <a:pPr rtl="0" fontAlgn="base"/>
            <a:endParaRPr lang="en-US" sz="1100" b="0" i="0" u="none" strike="noStrike" cap="none" dirty="0" smtClean="0">
              <a:solidFill>
                <a:schemeClr val="dk1"/>
              </a:solidFill>
              <a:effectLst/>
              <a:latin typeface="Arial"/>
              <a:ea typeface="Arial"/>
              <a:cs typeface="Arial"/>
              <a:sym typeface="Arial"/>
            </a:endParaRPr>
          </a:p>
          <a:p>
            <a:pPr rtl="0" fontAlgn="base"/>
            <a:r>
              <a:rPr lang="en-US" sz="1100" b="0" i="0" u="none" strike="noStrike" cap="none" dirty="0" smtClean="0">
                <a:solidFill>
                  <a:schemeClr val="dk1"/>
                </a:solidFill>
                <a:effectLst/>
                <a:latin typeface="Arial"/>
                <a:ea typeface="Arial"/>
                <a:cs typeface="Arial"/>
                <a:sym typeface="Arial"/>
              </a:rPr>
              <a:t>To identify and develop opportunities for regular engagement with those</a:t>
            </a:r>
            <a:r>
              <a:rPr lang="en-US" sz="1100" b="0" i="0" u="none" strike="noStrike" cap="none" baseline="0" dirty="0" smtClean="0">
                <a:solidFill>
                  <a:schemeClr val="dk1"/>
                </a:solidFill>
                <a:effectLst/>
                <a:latin typeface="Arial"/>
                <a:ea typeface="Arial"/>
                <a:cs typeface="Arial"/>
                <a:sym typeface="Arial"/>
              </a:rPr>
              <a:t> </a:t>
            </a:r>
            <a:r>
              <a:rPr lang="en-US" sz="1100" b="0" i="0" u="none" strike="noStrike" cap="none" dirty="0" smtClean="0">
                <a:solidFill>
                  <a:schemeClr val="dk1"/>
                </a:solidFill>
                <a:effectLst/>
                <a:latin typeface="Arial"/>
                <a:ea typeface="Arial"/>
                <a:cs typeface="Arial"/>
                <a:sym typeface="Arial"/>
              </a:rPr>
              <a:t>stakeholders.</a:t>
            </a:r>
          </a:p>
          <a:p>
            <a:pPr rtl="0" fontAlgn="base"/>
            <a:endParaRPr lang="en-US" sz="1100" b="0" i="0" u="none" strike="noStrike" cap="none" dirty="0" smtClean="0">
              <a:solidFill>
                <a:schemeClr val="dk1"/>
              </a:solidFill>
              <a:effectLst/>
              <a:latin typeface="Arial"/>
              <a:ea typeface="Arial"/>
              <a:cs typeface="Arial"/>
              <a:sym typeface="Arial"/>
            </a:endParaRPr>
          </a:p>
          <a:p>
            <a:pPr rtl="0" fontAlgn="base"/>
            <a:r>
              <a:rPr lang="en-US" sz="1100" b="0" i="0" u="none" strike="noStrike" cap="none" dirty="0" smtClean="0">
                <a:solidFill>
                  <a:schemeClr val="dk1"/>
                </a:solidFill>
                <a:effectLst/>
                <a:latin typeface="Arial"/>
                <a:ea typeface="Arial"/>
                <a:cs typeface="Arial"/>
                <a:sym typeface="Arial"/>
              </a:rPr>
              <a:t>To educate Council members and develop advocacy tools and strategies for their use.</a:t>
            </a:r>
          </a:p>
          <a:p>
            <a:pPr marL="158750" indent="0" rtl="0" fontAlgn="base">
              <a:buNone/>
            </a:pPr>
            <a:r>
              <a:rPr lang="en-US" dirty="0" smtClean="0"/>
              <a:t/>
            </a:r>
            <a:br>
              <a:rPr lang="en-US" dirty="0" smtClean="0"/>
            </a:br>
            <a:endParaRPr lang="en-US" baseline="0" dirty="0" smtClean="0"/>
          </a:p>
          <a:p>
            <a:pPr marL="0" marR="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The Advocacy Committee is interested in asking a big question; that is, how can archivists demonstrate the collective impact of archival</a:t>
            </a:r>
            <a:r>
              <a:rPr lang="en-US" baseline="0" dirty="0" smtClean="0"/>
              <a:t> work</a:t>
            </a:r>
            <a:r>
              <a:rPr lang="en-US" dirty="0" smtClean="0"/>
              <a:t> that is understood by stakeholders outside of the profession? </a:t>
            </a:r>
          </a:p>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We believe that</a:t>
            </a:r>
            <a:r>
              <a:rPr lang="en-US" baseline="0" dirty="0" smtClean="0"/>
              <a:t> </a:t>
            </a:r>
            <a:r>
              <a:rPr lang="en-US" dirty="0" smtClean="0"/>
              <a:t>archives have a demonstrable economic, social, and political value that can be articulated via quantitative and qualitative data collection. To show a wide impact, archival data collection works best when gathered collectively across a commonality like geographies, subjects, or communities. </a:t>
            </a:r>
          </a:p>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This is a large undertaking, and the data needed for collective impact statements</a:t>
            </a:r>
            <a:r>
              <a:rPr lang="en-US" baseline="0" dirty="0" smtClean="0"/>
              <a:t> </a:t>
            </a:r>
            <a:r>
              <a:rPr lang="en-US" dirty="0" smtClean="0"/>
              <a:t>means we need to ask ourselves a new and different set of questions.</a:t>
            </a:r>
          </a:p>
          <a:p>
            <a:pPr marL="0" marR="0" lvl="0" indent="0" algn="l" rtl="0">
              <a:spcBef>
                <a:spcPts val="0"/>
              </a:spcBef>
              <a:spcAft>
                <a:spcPts val="0"/>
              </a:spcAft>
              <a:buNone/>
            </a:pPr>
            <a:endParaRPr dirty="0"/>
          </a:p>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Image </a:t>
            </a:r>
            <a:r>
              <a:rPr lang="en-US" sz="1100" b="0" i="0" u="none" strike="noStrike" cap="none" dirty="0">
                <a:solidFill>
                  <a:schemeClr val="dk1"/>
                </a:solidFill>
                <a:latin typeface="Arial"/>
                <a:ea typeface="Arial"/>
                <a:cs typeface="Arial"/>
                <a:sym typeface="Arial"/>
              </a:rPr>
              <a:t>– public domain 1851 Atlanta map</a:t>
            </a: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04" name="Google Shape;104;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702310" y="4421823"/>
            <a:ext cx="5618480" cy="4189095"/>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Throughout</a:t>
            </a:r>
            <a:r>
              <a:rPr lang="en-US" sz="1100" b="0" i="0" u="none" strike="noStrike" cap="none" baseline="0" dirty="0" smtClean="0">
                <a:solidFill>
                  <a:schemeClr val="dk1"/>
                </a:solidFill>
                <a:latin typeface="Arial"/>
                <a:ea typeface="Arial"/>
                <a:cs typeface="Arial"/>
                <a:sym typeface="Arial"/>
              </a:rPr>
              <a:t> our research we’ve been struck by sister professions and the robustness of their advocacy materials compared to the archival profession. </a:t>
            </a:r>
          </a:p>
          <a:p>
            <a:pPr marL="457200" marR="0" lvl="0" indent="-228600" algn="l" rtl="0">
              <a:spcBef>
                <a:spcPts val="0"/>
              </a:spcBef>
              <a:spcAft>
                <a:spcPts val="0"/>
              </a:spcAft>
              <a:buClr>
                <a:schemeClr val="dk1"/>
              </a:buClr>
              <a:buSzPts val="1100"/>
              <a:buFont typeface="Arial"/>
              <a:buNone/>
            </a:pPr>
            <a:endParaRPr lang="en-US" dirty="0" smtClean="0"/>
          </a:p>
          <a:p>
            <a:pPr marL="457200" marR="0" lvl="0" indent="-228600" algn="l" rtl="0">
              <a:spcBef>
                <a:spcPts val="0"/>
              </a:spcBef>
              <a:spcAft>
                <a:spcPts val="0"/>
              </a:spcAft>
              <a:buClr>
                <a:schemeClr val="dk1"/>
              </a:buClr>
              <a:buSzPts val="1100"/>
              <a:buFont typeface="Arial"/>
              <a:buNone/>
            </a:pPr>
            <a:r>
              <a:rPr lang="en-US" dirty="0" smtClean="0"/>
              <a:t>Museums</a:t>
            </a:r>
            <a:r>
              <a:rPr lang="en-US" baseline="0" dirty="0" smtClean="0"/>
              <a:t> are also adept at making the case for the place and impact of their collections on their constituents. </a:t>
            </a:r>
          </a:p>
          <a:p>
            <a:pPr marL="457200" marR="0" lvl="0" indent="-228600" algn="l" rtl="0">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The </a:t>
            </a:r>
            <a:r>
              <a:rPr lang="en-US" sz="1100" b="0" i="0" u="none" strike="noStrike" cap="none" dirty="0">
                <a:solidFill>
                  <a:schemeClr val="dk1"/>
                </a:solidFill>
                <a:latin typeface="Arial"/>
                <a:ea typeface="Arial"/>
                <a:cs typeface="Arial"/>
                <a:sym typeface="Arial"/>
              </a:rPr>
              <a:t>goal here is to make a statement that resonates with the general public and stakeholders. We hope to come up with similar statement about Atlanta-area archives.</a:t>
            </a:r>
            <a:endParaRPr sz="1100" b="0" i="0" u="none" strike="noStrike" cap="none" dirty="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None/>
            </a:pPr>
            <a:endParaRPr lang="en-US" baseline="0" dirty="0" smtClean="0"/>
          </a:p>
          <a:p>
            <a:pPr marL="457200" marR="0" lvl="0" indent="-22860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158750" indent="0" rtl="0">
              <a:buNone/>
            </a:pPr>
            <a:r>
              <a:rPr lang="en-US" sz="1100" b="0" i="0" u="none" strike="noStrike" cap="none" dirty="0" smtClean="0">
                <a:solidFill>
                  <a:schemeClr val="dk1"/>
                </a:solidFill>
                <a:effectLst/>
                <a:latin typeface="Arial"/>
                <a:ea typeface="Arial"/>
                <a:cs typeface="Arial"/>
                <a:sym typeface="Arial"/>
              </a:rPr>
              <a:t>This way of thinking and the data points gathered are meant to cultivate advocates not only internal but also (more importantly) external to the profession.</a:t>
            </a:r>
          </a:p>
          <a:p>
            <a:pPr marL="158750" indent="0" rtl="0">
              <a:buNone/>
            </a:pPr>
            <a:r>
              <a:rPr lang="en-US" sz="1200" dirty="0" smtClean="0"/>
              <a:t/>
            </a:r>
            <a:br>
              <a:rPr lang="en-US" sz="1200" dirty="0" smtClean="0"/>
            </a:br>
            <a:r>
              <a:rPr lang="en-US" sz="1100" b="0" i="0" u="none" strike="noStrike" cap="none" dirty="0" smtClean="0">
                <a:solidFill>
                  <a:schemeClr val="dk1"/>
                </a:solidFill>
                <a:effectLst/>
                <a:latin typeface="Arial"/>
                <a:ea typeface="Arial"/>
                <a:cs typeface="Arial"/>
                <a:sym typeface="Arial"/>
              </a:rPr>
              <a:t>Instead of reporting the linear footage processed annually, record the budget spent on archival materials and staff time. Where did those supplies come from? Who is being employed? </a:t>
            </a:r>
          </a:p>
          <a:p>
            <a:pPr marL="158750" indent="0" rtl="0">
              <a:buNone/>
            </a:pPr>
            <a:endParaRPr lang="en-US" sz="1100" b="0" i="0" u="none" strike="noStrike" cap="none" dirty="0" smtClean="0">
              <a:solidFill>
                <a:schemeClr val="dk1"/>
              </a:solidFill>
              <a:effectLst/>
              <a:latin typeface="Arial"/>
              <a:ea typeface="Arial"/>
              <a:cs typeface="Arial"/>
              <a:sym typeface="Arial"/>
            </a:endParaRPr>
          </a:p>
          <a:p>
            <a:pPr marL="158750" indent="0" rtl="0">
              <a:buNone/>
            </a:pPr>
            <a:r>
              <a:rPr lang="en-US" sz="1100" b="0" i="0" u="none" strike="noStrike" cap="none" dirty="0" smtClean="0">
                <a:solidFill>
                  <a:schemeClr val="dk1"/>
                </a:solidFill>
                <a:effectLst/>
                <a:latin typeface="Arial"/>
                <a:ea typeface="Arial"/>
                <a:cs typeface="Arial"/>
                <a:sym typeface="Arial"/>
              </a:rPr>
              <a:t>Most archives collect the number of visitors that come into the reading room. Do you ask them where they come from? Where they stay as out of town visitors? Does the archives recommend services outside of the archives for duplication? Eating? Site-seeing?</a:t>
            </a:r>
          </a:p>
          <a:p>
            <a:pPr marL="158750" indent="0">
              <a:buNone/>
            </a:pPr>
            <a:r>
              <a:rPr lang="en-US" sz="1200" dirty="0" smtClean="0"/>
              <a:t/>
            </a:r>
            <a:br>
              <a:rPr lang="en-US" sz="1200" dirty="0" smtClean="0"/>
            </a:b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17" name="Google Shape;117;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1: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158750" indent="0" rtl="0">
              <a:buNone/>
            </a:pPr>
            <a:r>
              <a:rPr lang="en-US" sz="1100" b="0" i="0" u="none" strike="noStrike" cap="none" dirty="0" smtClean="0">
                <a:solidFill>
                  <a:schemeClr val="dk1"/>
                </a:solidFill>
                <a:effectLst/>
                <a:latin typeface="Arial"/>
                <a:ea typeface="Arial"/>
                <a:cs typeface="Arial"/>
                <a:sym typeface="Arial"/>
              </a:rPr>
              <a:t>Survey</a:t>
            </a:r>
            <a:r>
              <a:rPr lang="en-US" sz="1100" b="0" i="0" u="none" strike="noStrike" cap="none" baseline="0" dirty="0" smtClean="0">
                <a:solidFill>
                  <a:schemeClr val="dk1"/>
                </a:solidFill>
                <a:effectLst/>
                <a:latin typeface="Arial"/>
                <a:ea typeface="Arial"/>
                <a:cs typeface="Arial"/>
                <a:sym typeface="Arial"/>
              </a:rPr>
              <a:t> Design </a:t>
            </a:r>
          </a:p>
          <a:p>
            <a:pPr marL="158750" indent="0" rtl="0">
              <a:buNone/>
            </a:pPr>
            <a:endParaRPr lang="en-US" sz="1100" b="0" i="0" u="none" strike="noStrike" cap="none" dirty="0" smtClean="0">
              <a:solidFill>
                <a:schemeClr val="dk1"/>
              </a:solidFill>
              <a:effectLst/>
              <a:latin typeface="Arial"/>
              <a:ea typeface="Arial"/>
              <a:cs typeface="Arial"/>
              <a:sym typeface="Arial"/>
            </a:endParaRPr>
          </a:p>
          <a:p>
            <a:pPr marL="158750" indent="0" rtl="0">
              <a:buNone/>
            </a:pPr>
            <a:r>
              <a:rPr lang="en-US" sz="1100" b="0" i="0" u="none" strike="noStrike" cap="none" dirty="0" smtClean="0">
                <a:solidFill>
                  <a:schemeClr val="dk1"/>
                </a:solidFill>
                <a:effectLst/>
                <a:latin typeface="Arial"/>
                <a:ea typeface="Arial"/>
                <a:cs typeface="Arial"/>
                <a:sym typeface="Arial"/>
              </a:rPr>
              <a:t>Our respondent pool is the 22 members of the Archives Council. </a:t>
            </a:r>
            <a:r>
              <a:rPr lang="en-US" sz="1100" b="0" i="0" u="none" strike="noStrike" cap="none" baseline="0" dirty="0" smtClean="0">
                <a:solidFill>
                  <a:schemeClr val="dk1"/>
                </a:solidFill>
                <a:effectLst/>
                <a:latin typeface="Arial"/>
                <a:ea typeface="Arial"/>
                <a:cs typeface="Arial"/>
                <a:sym typeface="Arial"/>
              </a:rPr>
              <a:t> </a:t>
            </a:r>
            <a:r>
              <a:rPr lang="en-US" sz="1100" b="0" i="0" u="none" strike="noStrike" cap="none" dirty="0" smtClean="0">
                <a:solidFill>
                  <a:schemeClr val="dk1"/>
                </a:solidFill>
                <a:effectLst/>
                <a:latin typeface="Arial"/>
                <a:ea typeface="Arial"/>
                <a:cs typeface="Arial"/>
                <a:sym typeface="Arial"/>
              </a:rPr>
              <a:t>Initial brainstorming sessions to develop the survey instrument generated eight categories of information around which to develop universal impact statements. The eight categories are listed on the slide with relevant survey questions indicated in brackets. </a:t>
            </a:r>
          </a:p>
          <a:p>
            <a:pPr marL="158750" indent="0" rtl="0">
              <a:buNone/>
            </a:pPr>
            <a:r>
              <a:rPr lang="en-US" dirty="0" smtClean="0"/>
              <a:t/>
            </a:r>
            <a:br>
              <a:rPr lang="en-US" dirty="0" smtClean="0"/>
            </a:br>
            <a:r>
              <a:rPr lang="en-US" sz="1100" b="0" i="0" u="none" strike="noStrike" cap="none" dirty="0" smtClean="0">
                <a:solidFill>
                  <a:schemeClr val="dk1"/>
                </a:solidFill>
                <a:effectLst/>
                <a:latin typeface="Arial"/>
                <a:ea typeface="Arial"/>
                <a:cs typeface="Arial"/>
                <a:sym typeface="Arial"/>
              </a:rPr>
              <a:t>Our survey questionnaire consisted of 23 questions. Most of the question were built as multiple choice with an “other” option to give a respondent an opportunity to write in a free text box other </a:t>
            </a:r>
            <a:r>
              <a:rPr lang="en-US" sz="1100" b="0" i="0" u="none" strike="noStrike" cap="none" dirty="0" err="1" smtClean="0">
                <a:solidFill>
                  <a:schemeClr val="dk1"/>
                </a:solidFill>
                <a:effectLst/>
                <a:latin typeface="Arial"/>
                <a:ea typeface="Arial"/>
                <a:cs typeface="Arial"/>
                <a:sym typeface="Arial"/>
              </a:rPr>
              <a:t>tanswers</a:t>
            </a:r>
            <a:r>
              <a:rPr lang="en-US" sz="1100" b="0" i="0" u="none" strike="noStrike" cap="none" dirty="0" smtClean="0">
                <a:solidFill>
                  <a:schemeClr val="dk1"/>
                </a:solidFill>
                <a:effectLst/>
                <a:latin typeface="Arial"/>
                <a:ea typeface="Arial"/>
                <a:cs typeface="Arial"/>
                <a:sym typeface="Arial"/>
              </a:rPr>
              <a:t> not provided. </a:t>
            </a:r>
          </a:p>
          <a:p>
            <a:pPr marL="158750" indent="0" rtl="0">
              <a:buNone/>
            </a:pPr>
            <a:r>
              <a:rPr lang="en-US" dirty="0" smtClean="0"/>
              <a:t/>
            </a:r>
            <a:br>
              <a:rPr lang="en-US" dirty="0" smtClean="0"/>
            </a:br>
            <a:r>
              <a:rPr lang="en-US" sz="1100" b="0" i="0" u="none" strike="noStrike" cap="none" dirty="0" smtClean="0">
                <a:solidFill>
                  <a:schemeClr val="dk1"/>
                </a:solidFill>
                <a:effectLst/>
                <a:latin typeface="Arial"/>
                <a:ea typeface="Arial"/>
                <a:cs typeface="Arial"/>
                <a:sym typeface="Arial"/>
              </a:rPr>
              <a:t>We used </a:t>
            </a:r>
            <a:r>
              <a:rPr lang="en-US" sz="1100" b="0" i="0" u="none" strike="noStrike" cap="none" dirty="0" err="1" smtClean="0">
                <a:solidFill>
                  <a:schemeClr val="dk1"/>
                </a:solidFill>
                <a:effectLst/>
                <a:latin typeface="Arial"/>
                <a:ea typeface="Arial"/>
                <a:cs typeface="Arial"/>
                <a:sym typeface="Arial"/>
              </a:rPr>
              <a:t>Qualtrics</a:t>
            </a:r>
            <a:r>
              <a:rPr lang="en-US" sz="1100" b="0" i="0" u="none" strike="noStrike" cap="none" dirty="0" smtClean="0">
                <a:solidFill>
                  <a:schemeClr val="dk1"/>
                </a:solidFill>
                <a:effectLst/>
                <a:latin typeface="Arial"/>
                <a:ea typeface="Arial"/>
                <a:cs typeface="Arial"/>
                <a:sym typeface="Arial"/>
              </a:rPr>
              <a:t> survey software to construct our questionnaire and create a sharable link that was distributed through the Archives Council listserv. </a:t>
            </a:r>
          </a:p>
          <a:p>
            <a:pPr marL="158750" indent="0" rtl="0">
              <a:buNone/>
            </a:pPr>
            <a:endParaRPr lang="en-US" sz="1100" b="0" i="0" u="none" strike="noStrike" cap="none" dirty="0" smtClean="0">
              <a:solidFill>
                <a:schemeClr val="dk1"/>
              </a:solidFill>
              <a:effectLst/>
              <a:latin typeface="Arial"/>
              <a:ea typeface="Arial"/>
              <a:cs typeface="Arial"/>
              <a:sym typeface="Arial"/>
            </a:endParaRPr>
          </a:p>
          <a:p>
            <a:pPr marL="158750" indent="0" rtl="0">
              <a:buNone/>
            </a:pPr>
            <a:r>
              <a:rPr lang="en-US" sz="1100" b="0" i="0" u="none" strike="noStrike" cap="none" dirty="0" smtClean="0">
                <a:solidFill>
                  <a:schemeClr val="dk1"/>
                </a:solidFill>
                <a:effectLst/>
                <a:latin typeface="Arial"/>
                <a:ea typeface="Arial"/>
                <a:cs typeface="Arial"/>
                <a:sym typeface="Arial"/>
              </a:rPr>
              <a:t>We set an initial response period of 1 week in October 2017. We reopened the survey for an additional 8 weeks from December 2017-February 2018. </a:t>
            </a:r>
          </a:p>
          <a:p>
            <a:pPr marL="158750" indent="0">
              <a:buNone/>
            </a:pPr>
            <a:r>
              <a:rPr lang="en-US" dirty="0" smtClean="0"/>
              <a:t/>
            </a:r>
            <a:br>
              <a:rPr lang="en-US" dirty="0" smtClean="0"/>
            </a:b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702310" y="4421823"/>
            <a:ext cx="5618480" cy="4189095"/>
          </a:xfrm>
          <a:prstGeom prst="rect">
            <a:avLst/>
          </a:prstGeom>
          <a:noFill/>
          <a:ln>
            <a:noFill/>
          </a:ln>
        </p:spPr>
        <p:txBody>
          <a:bodyPr spcFirstLastPara="1" wrap="square" lIns="91425" tIns="91425" rIns="91425" bIns="91425" anchor="t" anchorCtr="0">
            <a:noAutofit/>
          </a:bodyPr>
          <a:lstStyle/>
          <a:p>
            <a:pPr marL="158750" indent="0">
              <a:buNone/>
            </a:pPr>
            <a:r>
              <a:rPr lang="en-US" dirty="0" smtClean="0"/>
              <a:t/>
            </a:r>
            <a:br>
              <a:rPr lang="en-US" dirty="0" smtClean="0"/>
            </a:br>
            <a:r>
              <a:rPr lang="en-US" dirty="0" smtClean="0"/>
              <a:t>Selection</a:t>
            </a:r>
            <a:r>
              <a:rPr lang="en-US" baseline="0" dirty="0" smtClean="0"/>
              <a:t> of initial findings </a:t>
            </a:r>
            <a:endParaRPr lang="en-US" dirty="0" smtClean="0"/>
          </a:p>
          <a:p>
            <a:pPr marL="158750" indent="0">
              <a:buNone/>
            </a:pPr>
            <a:endParaRPr lang="en-US" dirty="0" smtClean="0"/>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One of the ways ARCHE archive institutions contribute to their communities is by supporting</a:t>
            </a:r>
            <a:r>
              <a:rPr lang="en-US" baseline="0" dirty="0" smtClean="0"/>
              <a:t> </a:t>
            </a:r>
            <a:r>
              <a:rPr lang="en-US" dirty="0" smtClean="0"/>
              <a:t>allied institutions and programs.</a:t>
            </a:r>
            <a:r>
              <a:rPr lang="en-US" sz="1100" b="0" i="0" u="none" strike="noStrike" cap="none" dirty="0" smtClean="0">
                <a:solidFill>
                  <a:schemeClr val="tx1"/>
                </a:solidFill>
                <a:latin typeface="Arial"/>
                <a:ea typeface="Calibri"/>
                <a:cs typeface="Arial" panose="020B0604020202020204" pitchFamily="34" charset="0"/>
                <a:sym typeface="Calibri"/>
              </a:rPr>
              <a:t> Over half (57%) reported supporting historic preservation projects; 33% support community development projects and 10% support public policy initiatives.</a:t>
            </a:r>
          </a:p>
          <a:p>
            <a:pPr marL="158750" indent="0">
              <a:buNone/>
            </a:pPr>
            <a:endParaRPr lang="en-US" dirty="0" smtClean="0"/>
          </a:p>
          <a:p>
            <a:pPr marL="158750" indent="0">
              <a:buNone/>
            </a:pPr>
            <a:r>
              <a:rPr lang="en-US" dirty="0" smtClean="0"/>
              <a:t>ARCHE archive institutions also leave a footprint by their expenditures. Besides providing employment for staff and administrators, these institutions expend budgets on preservation</a:t>
            </a:r>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supplies, digitization and reproduction, digital hosting and physical </a:t>
            </a:r>
            <a:r>
              <a:rPr lang="en-US" dirty="0" err="1" smtClean="0"/>
              <a:t>storag</a:t>
            </a:r>
            <a:r>
              <a:rPr lang="en-US" dirty="0" smtClean="0"/>
              <a:t>), software licenses, and consulting work.</a:t>
            </a:r>
            <a:r>
              <a:rPr lang="en-US" sz="1100" b="0" i="0" u="none" strike="noStrike" cap="none" dirty="0" smtClean="0">
                <a:solidFill>
                  <a:schemeClr val="dk1"/>
                </a:solidFill>
                <a:effectLst/>
                <a:latin typeface="Arial"/>
                <a:ea typeface="Arial"/>
                <a:cs typeface="Arial"/>
                <a:sym typeface="Arial"/>
              </a:rPr>
              <a:t> </a:t>
            </a:r>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effectLst/>
              <a:latin typeface="Arial"/>
              <a:ea typeface="Arial"/>
              <a:cs typeface="Arial"/>
              <a:sym typeface="Arial"/>
            </a:endParaRPr>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effectLst/>
                <a:latin typeface="Arial"/>
                <a:ea typeface="Arial"/>
                <a:cs typeface="Arial"/>
                <a:sym typeface="Arial"/>
              </a:rPr>
              <a:t>The information revealed that we had decent data on our collection strengths and usage but there was little known about where our researchers come from. We also realized that some of the responses required individual follow up to understand the intent behind answers.     </a:t>
            </a:r>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effectLst/>
              <a:latin typeface="Arial"/>
              <a:ea typeface="Arial"/>
              <a:cs typeface="Arial"/>
              <a:sym typeface="Arial"/>
            </a:endParaRPr>
          </a:p>
          <a:p>
            <a:pPr marL="15875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effectLst/>
              <a:latin typeface="Arial"/>
              <a:ea typeface="Arial"/>
              <a:cs typeface="Arial"/>
              <a:sym typeface="Arial"/>
            </a:endParaRPr>
          </a:p>
          <a:p>
            <a:pPr marL="158750" indent="0">
              <a:buNone/>
            </a:pPr>
            <a:endParaRPr sz="1100" b="0" i="0" u="none" strike="noStrike" cap="none" dirty="0">
              <a:solidFill>
                <a:schemeClr val="dk1"/>
              </a:solidFill>
              <a:latin typeface="Arial"/>
              <a:ea typeface="Arial"/>
              <a:cs typeface="Arial"/>
              <a:sym typeface="Arial"/>
            </a:endParaRPr>
          </a:p>
        </p:txBody>
      </p:sp>
      <p:sp>
        <p:nvSpPr>
          <p:cNvPr id="143" name="Google Shape;143;p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dirty="0" smtClean="0"/>
              <a:t>Where do we go from here? Tamara and I will be following up with some members to clarify responses or to ask about blanks in the survey. We then will focus on one or two of these areas</a:t>
            </a:r>
          </a:p>
          <a:p>
            <a:pPr marL="0" marR="0" lvl="0" indent="0" algn="l" rtl="0">
              <a:spcBef>
                <a:spcPts val="0"/>
              </a:spcBef>
              <a:spcAft>
                <a:spcPts val="0"/>
              </a:spcAft>
              <a:buClr>
                <a:schemeClr val="dk1"/>
              </a:buClr>
              <a:buSzPts val="1100"/>
              <a:buFont typeface="Arial"/>
              <a:buNone/>
            </a:pPr>
            <a:r>
              <a:rPr lang="en-US" dirty="0" smtClean="0"/>
              <a:t>of inquiry during our Archives Council meetings or perhaps with smaller focus groups outside of the meetings.</a:t>
            </a:r>
            <a:endParaRPr dirty="0"/>
          </a:p>
          <a:p>
            <a:pPr marL="0" marR="0" lvl="0" indent="0" algn="l" rtl="0">
              <a:spcBef>
                <a:spcPts val="0"/>
              </a:spcBef>
              <a:spcAft>
                <a:spcPts val="0"/>
              </a:spcAft>
              <a:buClr>
                <a:schemeClr val="dk1"/>
              </a:buClr>
              <a:buSzPts val="1100"/>
              <a:buFont typeface="Arial"/>
              <a:buNone/>
            </a:pPr>
            <a:endParaRPr lang="en-US" dirty="0" smtClean="0"/>
          </a:p>
          <a:p>
            <a:pPr marL="0" marR="0" lvl="0" indent="0" algn="l" rtl="0">
              <a:spcBef>
                <a:spcPts val="0"/>
              </a:spcBef>
              <a:spcAft>
                <a:spcPts val="0"/>
              </a:spcAft>
              <a:buClr>
                <a:schemeClr val="dk1"/>
              </a:buClr>
              <a:buSzPts val="1100"/>
              <a:buFont typeface="Arial"/>
              <a:buNone/>
            </a:pPr>
            <a:r>
              <a:rPr lang="en-US" dirty="0" smtClean="0"/>
              <a:t>This </a:t>
            </a:r>
            <a:r>
              <a:rPr lang="en-US" dirty="0"/>
              <a:t>is a long term project with quick win and distant outcomes. </a:t>
            </a:r>
            <a:endParaRPr lang="en-US" dirty="0" smtClean="0"/>
          </a:p>
          <a:p>
            <a:pPr marL="0" marR="0" lvl="0" indent="0" algn="l" rtl="0">
              <a:spcBef>
                <a:spcPts val="0"/>
              </a:spcBef>
              <a:spcAft>
                <a:spcPts val="0"/>
              </a:spcAft>
              <a:buClr>
                <a:schemeClr val="dk1"/>
              </a:buClr>
              <a:buSzPts val="1100"/>
              <a:buFont typeface="Arial"/>
              <a:buNone/>
            </a:pPr>
            <a:endParaRPr lang="en-US" dirty="0" smtClean="0"/>
          </a:p>
          <a:p>
            <a:pPr marL="0" marR="0" lvl="0" indent="0" algn="l" rtl="0">
              <a:spcBef>
                <a:spcPts val="0"/>
              </a:spcBef>
              <a:spcAft>
                <a:spcPts val="0"/>
              </a:spcAft>
              <a:buClr>
                <a:schemeClr val="dk1"/>
              </a:buClr>
              <a:buSzPts val="1100"/>
              <a:buFont typeface="Arial"/>
              <a:buNone/>
            </a:pPr>
            <a:r>
              <a:rPr lang="en-US" dirty="0" smtClean="0"/>
              <a:t>A </a:t>
            </a:r>
            <a:r>
              <a:rPr lang="en-US" dirty="0"/>
              <a:t>few </a:t>
            </a:r>
            <a:r>
              <a:rPr lang="en-US" dirty="0" smtClean="0"/>
              <a:t>of</a:t>
            </a:r>
            <a:r>
              <a:rPr lang="en-US" baseline="0" dirty="0" smtClean="0"/>
              <a:t> the potential product deliverables</a:t>
            </a:r>
            <a:r>
              <a:rPr lang="en-US" dirty="0" smtClean="0"/>
              <a:t> </a:t>
            </a:r>
            <a:r>
              <a:rPr lang="en-US" dirty="0"/>
              <a:t>we have come up with </a:t>
            </a:r>
            <a:r>
              <a:rPr lang="en-US" dirty="0" smtClean="0"/>
              <a:t>- </a:t>
            </a:r>
            <a:r>
              <a:rPr lang="en-US" dirty="0"/>
              <a:t>elevator speeches, and creating a succinct report with the major impact areas of the </a:t>
            </a:r>
            <a:r>
              <a:rPr lang="en-US" dirty="0" smtClean="0"/>
              <a:t>Archives </a:t>
            </a:r>
            <a:r>
              <a:rPr lang="en-US" dirty="0"/>
              <a:t>council </a:t>
            </a:r>
            <a:r>
              <a:rPr lang="en-US" dirty="0" smtClean="0"/>
              <a:t>Members. </a:t>
            </a:r>
            <a:endParaRPr dirty="0"/>
          </a:p>
          <a:p>
            <a:pPr marL="0" marR="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SAA is embarking on ways to collect,</a:t>
            </a:r>
            <a:r>
              <a:rPr lang="en-US" baseline="0" dirty="0" smtClean="0"/>
              <a:t> analyze, and understand archival impact at a national level. For more information come to the Public Services Assessment Committee Open Forum tomorrow 4-5:15 </a:t>
            </a:r>
            <a:endParaRPr lang="en-US" dirty="0" smtClean="0"/>
          </a:p>
          <a:p>
            <a:pPr marL="0" marR="0" lvl="0" indent="0" algn="l" rtl="0">
              <a:spcBef>
                <a:spcPts val="0"/>
              </a:spcBef>
              <a:spcAft>
                <a:spcPts val="0"/>
              </a:spcAft>
              <a:buClr>
                <a:schemeClr val="dk1"/>
              </a:buClr>
              <a:buSzPts val="1100"/>
              <a:buFont typeface="Arial"/>
              <a:buNone/>
            </a:pPr>
            <a:endParaRPr dirty="0"/>
          </a:p>
        </p:txBody>
      </p:sp>
      <p:sp>
        <p:nvSpPr>
          <p:cNvPr id="155" name="Google Shape;155;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9270263" y="761999"/>
            <a:ext cx="2925318" cy="5334001"/>
          </a:xfrm>
          <a:prstGeom prst="rect">
            <a:avLst/>
          </a:prstGeom>
          <a:solidFill>
            <a:srgbClr val="C8C8C8">
              <a:alpha val="4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txBox="1">
            <a:spLocks noGrp="1"/>
          </p:cNvSpPr>
          <p:nvPr>
            <p:ph type="ctrTitle"/>
          </p:nvPr>
        </p:nvSpPr>
        <p:spPr>
          <a:xfrm>
            <a:off x="1069848" y="1298448"/>
            <a:ext cx="7315200" cy="325526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FFFFFF"/>
              </a:buClr>
              <a:buSzPts val="5900"/>
              <a:buFont typeface="Corbel"/>
              <a:buNone/>
              <a:defRPr sz="59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7" name="Google Shape;17;p2"/>
          <p:cNvSpPr txBox="1">
            <a:spLocks noGrp="1"/>
          </p:cNvSpPr>
          <p:nvPr>
            <p:ph type="subTitle" idx="1"/>
          </p:nvPr>
        </p:nvSpPr>
        <p:spPr>
          <a:xfrm>
            <a:off x="1100015" y="4670246"/>
            <a:ext cx="7315200" cy="914400"/>
          </a:xfrm>
          <a:prstGeom prst="rect">
            <a:avLst/>
          </a:prstGeom>
          <a:no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2200"/>
              <a:buFont typeface="Noto Sans Symbols"/>
              <a:buNone/>
              <a:defRPr sz="2200" b="0" i="0" u="none" strike="noStrike" cap="none">
                <a:solidFill>
                  <a:srgbClr val="D7F0F6"/>
                </a:solidFill>
                <a:latin typeface="Corbel"/>
                <a:ea typeface="Corbel"/>
                <a:cs typeface="Corbel"/>
                <a:sym typeface="Corbel"/>
              </a:defRPr>
            </a:lvl1pPr>
            <a:lvl2pPr marR="0" lvl="1" algn="ctr" rtl="0">
              <a:lnSpc>
                <a:spcPct val="90000"/>
              </a:lnSpc>
              <a:spcBef>
                <a:spcPts val="250"/>
              </a:spcBef>
              <a:spcAft>
                <a:spcPts val="0"/>
              </a:spcAft>
              <a:buClr>
                <a:schemeClr val="accent1"/>
              </a:buClr>
              <a:buSzPts val="2200"/>
              <a:buFont typeface="Noto Sans Symbols"/>
              <a:buNone/>
              <a:defRPr sz="2200" b="0" i="0" u="none" strike="noStrike" cap="none">
                <a:solidFill>
                  <a:srgbClr val="595959"/>
                </a:solidFill>
                <a:latin typeface="Corbel"/>
                <a:ea typeface="Corbel"/>
                <a:cs typeface="Corbel"/>
                <a:sym typeface="Corbel"/>
              </a:defRPr>
            </a:lvl2pPr>
            <a:lvl3pPr marR="0" lvl="2" algn="ctr" rtl="0">
              <a:lnSpc>
                <a:spcPct val="90000"/>
              </a:lnSpc>
              <a:spcBef>
                <a:spcPts val="250"/>
              </a:spcBef>
              <a:spcAft>
                <a:spcPts val="0"/>
              </a:spcAft>
              <a:buClr>
                <a:schemeClr val="accent1"/>
              </a:buClr>
              <a:buSzPts val="2200"/>
              <a:buFont typeface="Noto Sans Symbols"/>
              <a:buNone/>
              <a:defRPr sz="2200" b="0" i="0" u="none" strike="noStrike" cap="none">
                <a:solidFill>
                  <a:srgbClr val="595959"/>
                </a:solidFill>
                <a:latin typeface="Corbel"/>
                <a:ea typeface="Corbel"/>
                <a:cs typeface="Corbel"/>
                <a:sym typeface="Corbel"/>
              </a:defRPr>
            </a:lvl3pPr>
            <a:lvl4pPr marR="0" lvl="3"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4pPr>
            <a:lvl5pPr marR="0" lvl="4"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5pPr>
            <a:lvl6pPr marR="0" lvl="5"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ctr"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18" name="Google Shape;18;p2"/>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19" name="Google Shape;19;p2"/>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20" name="Google Shape;20;p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0" name="Google Shape;80;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81" name="Google Shape;81;p12"/>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82" name="Google Shape;82;p12"/>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83" name="Google Shape;83;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3" name="Google Shape;23;p3"/>
          <p:cNvSpPr txBox="1">
            <a:spLocks noGrp="1"/>
          </p:cNvSpPr>
          <p:nvPr>
            <p:ph type="body" idx="1"/>
          </p:nvPr>
        </p:nvSpPr>
        <p:spPr>
          <a:xfrm>
            <a:off x="3869268" y="864108"/>
            <a:ext cx="7315200" cy="512064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24" name="Google Shape;24;p3"/>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25" name="Google Shape;25;p3"/>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26" name="Google Shape;26;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867912" y="1298448"/>
            <a:ext cx="7315200" cy="325526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595959"/>
              </a:buClr>
              <a:buSzPts val="5900"/>
              <a:buFont typeface="Corbel"/>
              <a:buNone/>
              <a:defRPr sz="5900" b="0" i="0" u="none" strike="noStrike" cap="none">
                <a:solidFill>
                  <a:srgbClr val="595959"/>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4" name="Google Shape;34;p5"/>
          <p:cNvSpPr txBox="1">
            <a:spLocks noGrp="1"/>
          </p:cNvSpPr>
          <p:nvPr>
            <p:ph type="body" idx="1"/>
          </p:nvPr>
        </p:nvSpPr>
        <p:spPr>
          <a:xfrm>
            <a:off x="3886200" y="4672584"/>
            <a:ext cx="7315200" cy="914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200"/>
              <a:buFont typeface="Noto Sans Symbols"/>
              <a:buNone/>
              <a:defRPr sz="2200" b="0" i="0" u="none" strike="noStrike" cap="none">
                <a:solidFill>
                  <a:srgbClr val="595959"/>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1800"/>
              <a:buFont typeface="Noto Sans Symbols"/>
              <a:buNone/>
              <a:defRPr sz="1800" b="0" i="0" u="none" strike="noStrike" cap="none">
                <a:solidFill>
                  <a:srgbClr val="888888"/>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600"/>
              <a:buFont typeface="Noto Sans Symbols"/>
              <a:buNone/>
              <a:defRPr sz="1600" b="0" i="0" u="none" strike="noStrike" cap="none">
                <a:solidFill>
                  <a:srgbClr val="888888"/>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1400"/>
              <a:buFont typeface="Noto Sans Symbols"/>
              <a:buNone/>
              <a:defRPr sz="1400" b="0" i="0" u="none" strike="noStrike" cap="none">
                <a:solidFill>
                  <a:srgbClr val="888888"/>
                </a:solidFill>
                <a:latin typeface="Corbel"/>
                <a:ea typeface="Corbel"/>
                <a:cs typeface="Corbel"/>
                <a:sym typeface="Corbel"/>
              </a:defRPr>
            </a:lvl9pPr>
          </a:lstStyle>
          <a:p>
            <a:endParaRPr/>
          </a:p>
        </p:txBody>
      </p:sp>
      <p:sp>
        <p:nvSpPr>
          <p:cNvPr id="35" name="Google Shape;35;p5"/>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36" name="Google Shape;36;p5"/>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37" name="Google Shape;37;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0" name="Google Shape;40;p6"/>
          <p:cNvSpPr txBox="1">
            <a:spLocks noGrp="1"/>
          </p:cNvSpPr>
          <p:nvPr>
            <p:ph type="body" idx="1"/>
          </p:nvPr>
        </p:nvSpPr>
        <p:spPr>
          <a:xfrm>
            <a:off x="3867912" y="868680"/>
            <a:ext cx="3474720" cy="512064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41" name="Google Shape;41;p6"/>
          <p:cNvSpPr txBox="1">
            <a:spLocks noGrp="1"/>
          </p:cNvSpPr>
          <p:nvPr>
            <p:ph type="body" idx="2"/>
          </p:nvPr>
        </p:nvSpPr>
        <p:spPr>
          <a:xfrm>
            <a:off x="7818120" y="868680"/>
            <a:ext cx="3474720" cy="512064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42" name="Google Shape;42;p6"/>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43" name="Google Shape;43;p6"/>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44" name="Google Shape;44;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7" name="Google Shape;47;p7"/>
          <p:cNvSpPr txBox="1">
            <a:spLocks noGrp="1"/>
          </p:cNvSpPr>
          <p:nvPr>
            <p:ph type="body" idx="1"/>
          </p:nvPr>
        </p:nvSpPr>
        <p:spPr>
          <a:xfrm>
            <a:off x="3867912" y="1023586"/>
            <a:ext cx="3474720" cy="80772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accent1"/>
              </a:buClr>
              <a:buSzPts val="2000"/>
              <a:buFont typeface="Noto Sans Symbols"/>
              <a:buNone/>
              <a:defRPr sz="2000" b="1" i="0" u="none" strike="noStrike" cap="none">
                <a:solidFill>
                  <a:srgbClr val="595959"/>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2000"/>
              <a:buFont typeface="Noto Sans Symbols"/>
              <a:buNone/>
              <a:defRPr sz="2000" b="1"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800"/>
              <a:buFont typeface="Noto Sans Symbols"/>
              <a:buNone/>
              <a:defRPr sz="1800" b="1"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9pPr>
          </a:lstStyle>
          <a:p>
            <a:endParaRPr/>
          </a:p>
        </p:txBody>
      </p:sp>
      <p:sp>
        <p:nvSpPr>
          <p:cNvPr id="48" name="Google Shape;48;p7"/>
          <p:cNvSpPr txBox="1">
            <a:spLocks noGrp="1"/>
          </p:cNvSpPr>
          <p:nvPr>
            <p:ph type="body" idx="2"/>
          </p:nvPr>
        </p:nvSpPr>
        <p:spPr>
          <a:xfrm>
            <a:off x="3867912" y="1930936"/>
            <a:ext cx="3474720" cy="402336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49" name="Google Shape;49;p7"/>
          <p:cNvSpPr txBox="1">
            <a:spLocks noGrp="1"/>
          </p:cNvSpPr>
          <p:nvPr>
            <p:ph type="body" idx="3"/>
          </p:nvPr>
        </p:nvSpPr>
        <p:spPr>
          <a:xfrm>
            <a:off x="7818463" y="1023586"/>
            <a:ext cx="3474720" cy="813171"/>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accent1"/>
              </a:buClr>
              <a:buSzPts val="2000"/>
              <a:buFont typeface="Noto Sans Symbols"/>
              <a:buNone/>
              <a:defRPr sz="2000" b="1" i="0" u="none" strike="noStrike" cap="none">
                <a:solidFill>
                  <a:srgbClr val="595959"/>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2000"/>
              <a:buFont typeface="Noto Sans Symbols"/>
              <a:buNone/>
              <a:defRPr sz="2000" b="1"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800"/>
              <a:buFont typeface="Noto Sans Symbols"/>
              <a:buNone/>
              <a:defRPr sz="1800" b="1"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1600"/>
              <a:buFont typeface="Noto Sans Symbols"/>
              <a:buNone/>
              <a:defRPr sz="1600" b="1" i="0" u="none" strike="noStrike" cap="none">
                <a:solidFill>
                  <a:srgbClr val="595959"/>
                </a:solidFill>
                <a:latin typeface="Corbel"/>
                <a:ea typeface="Corbel"/>
                <a:cs typeface="Corbel"/>
                <a:sym typeface="Corbel"/>
              </a:defRPr>
            </a:lvl9pPr>
          </a:lstStyle>
          <a:p>
            <a:endParaRPr/>
          </a:p>
        </p:txBody>
      </p:sp>
      <p:sp>
        <p:nvSpPr>
          <p:cNvPr id="50" name="Google Shape;50;p7"/>
          <p:cNvSpPr txBox="1">
            <a:spLocks noGrp="1"/>
          </p:cNvSpPr>
          <p:nvPr>
            <p:ph type="body" idx="4"/>
          </p:nvPr>
        </p:nvSpPr>
        <p:spPr>
          <a:xfrm>
            <a:off x="7818463" y="1930936"/>
            <a:ext cx="3474720" cy="402336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51" name="Google Shape;51;p7"/>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52" name="Google Shape;52;p7"/>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53" name="Google Shape;53;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56" name="Google Shape;56;p8"/>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57" name="Google Shape;57;p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56032" y="1143000"/>
            <a:ext cx="2834640" cy="237744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FFFFFF"/>
              </a:buClr>
              <a:buSzPts val="3200"/>
              <a:buFont typeface="Corbel"/>
              <a:buNone/>
              <a:defRPr sz="32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867912" y="868680"/>
            <a:ext cx="7315200" cy="512064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61" name="Google Shape;61;p9"/>
          <p:cNvSpPr txBox="1">
            <a:spLocks noGrp="1"/>
          </p:cNvSpPr>
          <p:nvPr>
            <p:ph type="body" idx="2"/>
          </p:nvPr>
        </p:nvSpPr>
        <p:spPr>
          <a:xfrm>
            <a:off x="256032" y="3494176"/>
            <a:ext cx="2834640" cy="23219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chemeClr val="accent1"/>
              </a:buClr>
              <a:buSzPts val="1400"/>
              <a:buFont typeface="Noto Sans Symbols"/>
              <a:buNone/>
              <a:defRPr sz="1400" b="0" i="0" u="none" strike="noStrike" cap="none">
                <a:solidFill>
                  <a:srgbClr val="FFFFFF"/>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1200"/>
              <a:buFont typeface="Noto Sans Symbols"/>
              <a:buNone/>
              <a:defRPr sz="1200" b="0"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000"/>
              <a:buFont typeface="Noto Sans Symbols"/>
              <a:buNone/>
              <a:defRPr sz="1000" b="0"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9pPr>
          </a:lstStyle>
          <a:p>
            <a:endParaRPr/>
          </a:p>
        </p:txBody>
      </p:sp>
      <p:sp>
        <p:nvSpPr>
          <p:cNvPr id="62" name="Google Shape;62;p9"/>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63" name="Google Shape;63;p9"/>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64" name="Google Shape;64;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56032" y="1143000"/>
            <a:ext cx="2834640" cy="237744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FFFFFF"/>
              </a:buClr>
              <a:buSzPts val="3200"/>
              <a:buFont typeface="Corbel"/>
              <a:buNone/>
              <a:defRPr sz="32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7" name="Google Shape;67;p10"/>
          <p:cNvSpPr>
            <a:spLocks noGrp="1"/>
          </p:cNvSpPr>
          <p:nvPr>
            <p:ph type="pic" idx="2"/>
          </p:nvPr>
        </p:nvSpPr>
        <p:spPr>
          <a:xfrm>
            <a:off x="3570644" y="767419"/>
            <a:ext cx="8115230" cy="5330952"/>
          </a:xfrm>
          <a:prstGeom prst="rect">
            <a:avLst/>
          </a:prstGeom>
          <a:solidFill>
            <a:srgbClr val="BFBFB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595959"/>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595959"/>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595959"/>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68" name="Google Shape;68;p10"/>
          <p:cNvSpPr txBox="1">
            <a:spLocks noGrp="1"/>
          </p:cNvSpPr>
          <p:nvPr>
            <p:ph type="body" idx="1"/>
          </p:nvPr>
        </p:nvSpPr>
        <p:spPr>
          <a:xfrm>
            <a:off x="256032" y="3493008"/>
            <a:ext cx="2834640" cy="232257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chemeClr val="accent1"/>
              </a:buClr>
              <a:buSzPts val="1400"/>
              <a:buFont typeface="Noto Sans Symbols"/>
              <a:buNone/>
              <a:defRPr sz="1400" b="0" i="0" u="none" strike="noStrike" cap="none">
                <a:solidFill>
                  <a:srgbClr val="FFFFFF"/>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1200"/>
              <a:buFont typeface="Noto Sans Symbols"/>
              <a:buNone/>
              <a:defRPr sz="1200" b="0"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000"/>
              <a:buFont typeface="Noto Sans Symbols"/>
              <a:buNone/>
              <a:defRPr sz="1000" b="0"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9pPr>
          </a:lstStyle>
          <a:p>
            <a:endParaRPr/>
          </a:p>
        </p:txBody>
      </p:sp>
      <p:sp>
        <p:nvSpPr>
          <p:cNvPr id="69" name="Google Shape;69;p10"/>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70" name="Google Shape;70;p10"/>
          <p:cNvSpPr txBox="1">
            <a:spLocks noGrp="1"/>
          </p:cNvSpPr>
          <p:nvPr>
            <p:ph type="ftr" idx="11"/>
          </p:nvPr>
        </p:nvSpPr>
        <p:spPr>
          <a:xfrm>
            <a:off x="3499101"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71" name="Google Shape;71;p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4" name="Google Shape;74;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75" name="Google Shape;75;p11"/>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76" name="Google Shape;76;p11"/>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77" name="Google Shape;77;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 name="Google Shape;8;p1"/>
          <p:cNvSpPr/>
          <p:nvPr/>
        </p:nvSpPr>
        <p:spPr>
          <a:xfrm>
            <a:off x="11815864" y="758952"/>
            <a:ext cx="384048" cy="5330952"/>
          </a:xfrm>
          <a:prstGeom prst="rect">
            <a:avLst/>
          </a:prstGeom>
          <a:solidFill>
            <a:srgbClr val="C8C8C8">
              <a:alpha val="4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txBox="1">
            <a:spLocks noGrp="1"/>
          </p:cNvSpPr>
          <p:nvPr>
            <p:ph type="body" idx="1"/>
          </p:nvPr>
        </p:nvSpPr>
        <p:spPr>
          <a:xfrm>
            <a:off x="3869268" y="864108"/>
            <a:ext cx="7315200" cy="5120640"/>
          </a:xfrm>
          <a:prstGeom prst="rect">
            <a:avLst/>
          </a:prstGeom>
          <a:noFill/>
          <a:ln>
            <a:noFill/>
          </a:ln>
        </p:spPr>
        <p:txBody>
          <a:bodyPr spcFirstLastPara="1" wrap="square" lIns="91425" tIns="91425" rIns="91425" bIns="91425" anchor="ctr" anchorCtr="0"/>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
          <p:cNvSpPr txBox="1">
            <a:spLocks noGrp="1"/>
          </p:cNvSpPr>
          <p:nvPr>
            <p:ph type="dt" idx="10"/>
          </p:nvPr>
        </p:nvSpPr>
        <p:spPr>
          <a:xfrm>
            <a:off x="262465"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
          <p:cNvSpPr txBox="1">
            <a:spLocks noGrp="1"/>
          </p:cNvSpPr>
          <p:nvPr>
            <p:ph type="ftr" idx="11"/>
          </p:nvPr>
        </p:nvSpPr>
        <p:spPr>
          <a:xfrm>
            <a:off x="3869268" y="6356350"/>
            <a:ext cx="591151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7F7F7F"/>
              </a:buClr>
              <a:buSzPts val="1100"/>
              <a:buFont typeface="Corbe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300"/>
              <a:buFont typeface="Corbel"/>
              <a:buNone/>
              <a:defRPr sz="1200" b="1"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tlivings@kennesaw.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069848" y="1298448"/>
            <a:ext cx="7315200" cy="22677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5900"/>
              <a:buFont typeface="Corbel"/>
              <a:buNone/>
            </a:pPr>
            <a:r>
              <a:rPr lang="en-US" sz="5900" b="0" i="0" u="none" strike="noStrike" cap="none">
                <a:solidFill>
                  <a:srgbClr val="FFFFFF"/>
                </a:solidFill>
                <a:latin typeface="Calibri"/>
                <a:ea typeface="Calibri"/>
                <a:cs typeface="Calibri"/>
                <a:sym typeface="Calibri"/>
              </a:rPr>
              <a:t>STRENGTH IN NUMBERS</a:t>
            </a:r>
            <a:endParaRPr sz="5900" b="0" i="0" u="none" strike="noStrike" cap="none">
              <a:solidFill>
                <a:srgbClr val="FFFFFF"/>
              </a:solidFill>
              <a:latin typeface="Calibri"/>
              <a:ea typeface="Calibri"/>
              <a:cs typeface="Calibri"/>
              <a:sym typeface="Calibri"/>
            </a:endParaRPr>
          </a:p>
        </p:txBody>
      </p:sp>
      <p:sp>
        <p:nvSpPr>
          <p:cNvPr id="89" name="Google Shape;89;p13"/>
          <p:cNvSpPr txBox="1">
            <a:spLocks noGrp="1"/>
          </p:cNvSpPr>
          <p:nvPr>
            <p:ph type="subTitle" idx="1"/>
          </p:nvPr>
        </p:nvSpPr>
        <p:spPr>
          <a:xfrm>
            <a:off x="1100015" y="3696789"/>
            <a:ext cx="7315200" cy="18878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Noto Sans Symbols"/>
              <a:buNone/>
            </a:pPr>
            <a:r>
              <a:rPr lang="en-US" sz="2200" b="0" i="0" u="none" strike="noStrike" cap="none">
                <a:solidFill>
                  <a:srgbClr val="D7F0F6"/>
                </a:solidFill>
                <a:latin typeface="Calibri"/>
                <a:ea typeface="Calibri"/>
                <a:cs typeface="Calibri"/>
                <a:sym typeface="Calibri"/>
              </a:rPr>
              <a:t>Demonstrating the collective value of ARCHE archives to internal and external stakeholders. </a:t>
            </a:r>
            <a:endParaRPr sz="2200" b="0" i="0" u="none" strike="noStrike" cap="none">
              <a:solidFill>
                <a:srgbClr val="D7F0F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a:t>Thank You! </a:t>
            </a:r>
            <a:endParaRPr sz="3600" b="0" i="0" u="none" strike="noStrike" cap="none">
              <a:solidFill>
                <a:srgbClr val="FFFFFF"/>
              </a:solidFill>
              <a:latin typeface="Corbel"/>
              <a:ea typeface="Corbel"/>
              <a:cs typeface="Corbel"/>
              <a:sym typeface="Corbel"/>
            </a:endParaRPr>
          </a:p>
        </p:txBody>
      </p:sp>
      <p:sp>
        <p:nvSpPr>
          <p:cNvPr id="164" name="Google Shape;164;p2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342900" marR="0" lvl="0" indent="0" algn="l" rtl="0">
              <a:lnSpc>
                <a:spcPct val="90000"/>
              </a:lnSpc>
              <a:spcBef>
                <a:spcPts val="0"/>
              </a:spcBef>
              <a:spcAft>
                <a:spcPts val="0"/>
              </a:spcAft>
              <a:buClr>
                <a:schemeClr val="accent1"/>
              </a:buClr>
              <a:buSzPts val="5400"/>
              <a:buFont typeface="Arial"/>
              <a:buNone/>
            </a:pPr>
            <a:endParaRPr sz="2000" b="0" i="0" u="none" strike="noStrike" cap="none">
              <a:solidFill>
                <a:srgbClr val="595959"/>
              </a:solidFill>
              <a:latin typeface="Corbel"/>
              <a:ea typeface="Corbel"/>
              <a:cs typeface="Corbel"/>
              <a:sym typeface="Corbel"/>
            </a:endParaRPr>
          </a:p>
          <a:p>
            <a:pPr marL="0" marR="0" lvl="0" indent="0" algn="l" rtl="0">
              <a:lnSpc>
                <a:spcPct val="90000"/>
              </a:lnSpc>
              <a:spcBef>
                <a:spcPts val="0"/>
              </a:spcBef>
              <a:spcAft>
                <a:spcPts val="0"/>
              </a:spcAft>
              <a:buClr>
                <a:schemeClr val="accent1"/>
              </a:buClr>
              <a:buSzPts val="2000"/>
              <a:buFont typeface="Noto Sans Symbols"/>
              <a:buNone/>
            </a:pPr>
            <a:endParaRPr sz="2000" b="0" i="0" u="none" strike="noStrike" cap="none">
              <a:solidFill>
                <a:srgbClr val="595959"/>
              </a:solidFill>
              <a:latin typeface="Calibri"/>
              <a:ea typeface="Calibri"/>
              <a:cs typeface="Calibri"/>
              <a:sym typeface="Calibri"/>
            </a:endParaRPr>
          </a:p>
        </p:txBody>
      </p:sp>
      <p:pic>
        <p:nvPicPr>
          <p:cNvPr id="165" name="Google Shape;165;p24"/>
          <p:cNvPicPr preferRelativeResize="0"/>
          <p:nvPr/>
        </p:nvPicPr>
        <p:blipFill rotWithShape="1">
          <a:blip r:embed="rId3">
            <a:alphaModFix/>
          </a:blip>
          <a:srcRect/>
          <a:stretch/>
        </p:blipFill>
        <p:spPr>
          <a:xfrm>
            <a:off x="4291791" y="783293"/>
            <a:ext cx="6340474" cy="3511234"/>
          </a:xfrm>
          <a:prstGeom prst="rect">
            <a:avLst/>
          </a:prstGeom>
          <a:noFill/>
          <a:ln>
            <a:noFill/>
          </a:ln>
        </p:spPr>
      </p:pic>
      <p:sp>
        <p:nvSpPr>
          <p:cNvPr id="2" name="TextBox 1"/>
          <p:cNvSpPr txBox="1"/>
          <p:nvPr/>
        </p:nvSpPr>
        <p:spPr>
          <a:xfrm>
            <a:off x="5202621" y="4785694"/>
            <a:ext cx="5134739" cy="1015663"/>
          </a:xfrm>
          <a:prstGeom prst="rect">
            <a:avLst/>
          </a:prstGeom>
          <a:noFill/>
        </p:spPr>
        <p:txBody>
          <a:bodyPr wrap="none" rtlCol="0">
            <a:spAutoFit/>
          </a:bodyPr>
          <a:lstStyle/>
          <a:p>
            <a:pPr algn="ctr"/>
            <a:r>
              <a:rPr lang="en-US" sz="2000" dirty="0" smtClean="0"/>
              <a:t>Tamara Livingston, </a:t>
            </a:r>
            <a:r>
              <a:rPr lang="en-US" sz="2000" dirty="0" smtClean="0">
                <a:hlinkClick r:id="rId4"/>
              </a:rPr>
              <a:t>tlivings@kennesaw.edu</a:t>
            </a:r>
            <a:endParaRPr lang="en-US" sz="2000" dirty="0" smtClean="0"/>
          </a:p>
          <a:p>
            <a:pPr algn="ctr"/>
            <a:endParaRPr lang="en-US" sz="2000" dirty="0" smtClean="0"/>
          </a:p>
          <a:p>
            <a:pPr algn="ctr"/>
            <a:r>
              <a:rPr lang="en-US" sz="2000" dirty="0" smtClean="0"/>
              <a:t>Amanda.Pellerin@library.gatech.edu</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a:solidFill>
                  <a:srgbClr val="FFFFFF"/>
                </a:solidFill>
                <a:latin typeface="Calibri"/>
                <a:ea typeface="Calibri"/>
                <a:cs typeface="Calibri"/>
                <a:sym typeface="Calibri"/>
              </a:rPr>
              <a:t>THE PROJECT: REGIONAL STRENGTH = REGIONAL IMPACT</a:t>
            </a:r>
            <a:endParaRPr sz="3600" b="0" i="0" u="none" strike="noStrike" cap="none">
              <a:solidFill>
                <a:srgbClr val="FFFFFF"/>
              </a:solidFill>
              <a:latin typeface="Calibri"/>
              <a:ea typeface="Calibri"/>
              <a:cs typeface="Calibri"/>
              <a:sym typeface="Calibri"/>
            </a:endParaRPr>
          </a:p>
        </p:txBody>
      </p:sp>
      <p:pic>
        <p:nvPicPr>
          <p:cNvPr id="95" name="Google Shape;95;p14"/>
          <p:cNvPicPr preferRelativeResize="0"/>
          <p:nvPr/>
        </p:nvPicPr>
        <p:blipFill rotWithShape="1">
          <a:blip r:embed="rId3">
            <a:alphaModFix/>
          </a:blip>
          <a:srcRect/>
          <a:stretch/>
        </p:blipFill>
        <p:spPr>
          <a:xfrm>
            <a:off x="3835730" y="1381620"/>
            <a:ext cx="6798130" cy="43407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52919" y="1123837"/>
            <a:ext cx="2947500" cy="46011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a:solidFill>
                  <a:srgbClr val="FFFFFF"/>
                </a:solidFill>
                <a:latin typeface="Calibri"/>
                <a:ea typeface="Calibri"/>
                <a:cs typeface="Calibri"/>
                <a:sym typeface="Calibri"/>
              </a:rPr>
              <a:t>ARCHE Archives Council Advocacy Committee </a:t>
            </a:r>
            <a:endParaRPr sz="3600" b="0" i="0" u="none" strike="noStrike" cap="none">
              <a:solidFill>
                <a:srgbClr val="FFFFFF"/>
              </a:solidFill>
              <a:latin typeface="Calibri"/>
              <a:ea typeface="Calibri"/>
              <a:cs typeface="Calibri"/>
              <a:sym typeface="Calibri"/>
            </a:endParaRPr>
          </a:p>
        </p:txBody>
      </p:sp>
      <p:sp>
        <p:nvSpPr>
          <p:cNvPr id="113" name="Google Shape;113;p17"/>
          <p:cNvSpPr txBox="1">
            <a:spLocks noGrp="1"/>
          </p:cNvSpPr>
          <p:nvPr>
            <p:ph type="body" idx="1"/>
          </p:nvPr>
        </p:nvSpPr>
        <p:spPr>
          <a:xfrm>
            <a:off x="3808413" y="969398"/>
            <a:ext cx="7686000" cy="3045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accent1"/>
              </a:buClr>
              <a:buSzPts val="2800"/>
              <a:buFont typeface="Noto Sans Symbols"/>
              <a:buNone/>
            </a:pPr>
            <a:endParaRPr sz="2800" b="1" i="0" u="none" strike="noStrike" cap="none" dirty="0">
              <a:solidFill>
                <a:srgbClr val="3F3F3F"/>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800"/>
              <a:buFont typeface="Noto Sans Symbols"/>
              <a:buNone/>
            </a:pPr>
            <a:r>
              <a:rPr lang="en-US" sz="1800" b="1" i="0" u="none" strike="noStrike" cap="none" dirty="0">
                <a:solidFill>
                  <a:srgbClr val="3F3F3F"/>
                </a:solidFill>
                <a:latin typeface="+mn-lt"/>
                <a:ea typeface="Calibri"/>
                <a:cs typeface="Calibri"/>
                <a:sym typeface="Calibri"/>
              </a:rPr>
              <a:t>Vision: </a:t>
            </a:r>
            <a:r>
              <a:rPr lang="en-US" sz="1800" b="0" i="0" u="none" strike="noStrike" cap="none" dirty="0">
                <a:solidFill>
                  <a:srgbClr val="3F3F3F"/>
                </a:solidFill>
                <a:latin typeface="+mn-lt"/>
                <a:ea typeface="Calibri"/>
                <a:cs typeface="Calibri"/>
                <a:sym typeface="Calibri"/>
              </a:rPr>
              <a:t>Atlanta area leadership will recognize the cultural, social and economic contributions of ARCHE Archives Council members. [</a:t>
            </a:r>
            <a:r>
              <a:rPr lang="en-US" sz="1800" b="0" i="1" u="none" strike="noStrike" cap="none" dirty="0">
                <a:solidFill>
                  <a:srgbClr val="3F3F3F"/>
                </a:solidFill>
                <a:latin typeface="+mn-lt"/>
                <a:ea typeface="Calibri"/>
                <a:cs typeface="Calibri"/>
                <a:sym typeface="Calibri"/>
              </a:rPr>
              <a:t>external vision</a:t>
            </a:r>
            <a:r>
              <a:rPr lang="en-US" sz="1800" b="0" i="0" u="none" strike="noStrike" cap="none" dirty="0">
                <a:solidFill>
                  <a:srgbClr val="3F3F3F"/>
                </a:solidFill>
                <a:latin typeface="+mn-lt"/>
                <a:ea typeface="Calibri"/>
                <a:cs typeface="Calibri"/>
                <a:sym typeface="Calibri"/>
              </a:rPr>
              <a:t>] </a:t>
            </a:r>
            <a:endParaRPr sz="1800" b="0" i="0" u="none" strike="noStrike" cap="none" dirty="0">
              <a:solidFill>
                <a:srgbClr val="595959"/>
              </a:solidFill>
              <a:latin typeface="+mn-lt"/>
              <a:ea typeface="Calibri"/>
              <a:cs typeface="Calibri"/>
              <a:sym typeface="Calibri"/>
            </a:endParaRPr>
          </a:p>
          <a:p>
            <a:pPr marL="0" marR="0" lvl="0" indent="0" algn="l" rtl="0">
              <a:lnSpc>
                <a:spcPct val="90000"/>
              </a:lnSpc>
              <a:spcBef>
                <a:spcPts val="0"/>
              </a:spcBef>
              <a:spcAft>
                <a:spcPts val="0"/>
              </a:spcAft>
              <a:buClr>
                <a:schemeClr val="accent1"/>
              </a:buClr>
              <a:buSzPts val="1800"/>
              <a:buFont typeface="Noto Sans Symbols"/>
              <a:buNone/>
            </a:pPr>
            <a:endParaRPr sz="1800" b="0" i="0" u="none" strike="noStrike" cap="none" dirty="0">
              <a:solidFill>
                <a:srgbClr val="3F3F3F"/>
              </a:solidFill>
              <a:latin typeface="+mn-lt"/>
              <a:ea typeface="Calibri"/>
              <a:cs typeface="Calibri"/>
              <a:sym typeface="Calibri"/>
            </a:endParaRPr>
          </a:p>
          <a:p>
            <a:pPr marL="0" marR="0" lvl="0" indent="0" algn="l" rtl="0">
              <a:lnSpc>
                <a:spcPct val="90000"/>
              </a:lnSpc>
              <a:spcBef>
                <a:spcPts val="0"/>
              </a:spcBef>
              <a:spcAft>
                <a:spcPts val="0"/>
              </a:spcAft>
              <a:buClr>
                <a:schemeClr val="accent1"/>
              </a:buClr>
              <a:buSzPts val="1800"/>
              <a:buFont typeface="Noto Sans Symbols"/>
              <a:buNone/>
            </a:pPr>
            <a:r>
              <a:rPr lang="en-US" sz="1800" b="0" i="0" u="none" strike="noStrike" cap="none" dirty="0">
                <a:solidFill>
                  <a:srgbClr val="3F3F3F"/>
                </a:solidFill>
                <a:latin typeface="+mn-lt"/>
                <a:ea typeface="Calibri"/>
                <a:cs typeface="Calibri"/>
                <a:sym typeface="Calibri"/>
              </a:rPr>
              <a:t>ARCHE Archives Council members will capitalize on their cultural, social, and economic contributions to the area’s past legacy, present prosperity, and future growth. [</a:t>
            </a:r>
            <a:r>
              <a:rPr lang="en-US" sz="1800" b="0" i="1" u="none" strike="noStrike" cap="none" dirty="0">
                <a:solidFill>
                  <a:srgbClr val="3F3F3F"/>
                </a:solidFill>
                <a:latin typeface="+mn-lt"/>
                <a:ea typeface="Calibri"/>
                <a:cs typeface="Calibri"/>
                <a:sym typeface="Calibri"/>
              </a:rPr>
              <a:t>internal vision</a:t>
            </a:r>
            <a:r>
              <a:rPr lang="en-US" sz="1800" b="0" i="0" u="none" strike="noStrike" cap="none" dirty="0">
                <a:solidFill>
                  <a:srgbClr val="3F3F3F"/>
                </a:solidFill>
                <a:latin typeface="+mn-lt"/>
                <a:ea typeface="Calibri"/>
                <a:cs typeface="Calibri"/>
                <a:sym typeface="Calibri"/>
              </a:rPr>
              <a:t>]</a:t>
            </a:r>
            <a:endParaRPr sz="1800" b="0" i="0" u="none" strike="noStrike" cap="none" dirty="0">
              <a:solidFill>
                <a:srgbClr val="595959"/>
              </a:solidFill>
              <a:latin typeface="+mn-lt"/>
              <a:ea typeface="Calibri"/>
              <a:cs typeface="Calibri"/>
              <a:sym typeface="Calibri"/>
            </a:endParaRPr>
          </a:p>
          <a:p>
            <a:pPr marL="0" marR="0" lvl="0" indent="0" algn="l" rtl="0">
              <a:lnSpc>
                <a:spcPct val="90000"/>
              </a:lnSpc>
              <a:spcBef>
                <a:spcPts val="0"/>
              </a:spcBef>
              <a:spcAft>
                <a:spcPts val="0"/>
              </a:spcAft>
              <a:buClr>
                <a:schemeClr val="accent1"/>
              </a:buClr>
              <a:buSzPts val="1800"/>
              <a:buFont typeface="Noto Sans Symbols"/>
              <a:buNone/>
            </a:pPr>
            <a:endParaRPr sz="1800" b="1" i="0" u="none" strike="noStrike" cap="none" dirty="0">
              <a:solidFill>
                <a:srgbClr val="3F3F3F"/>
              </a:solidFill>
              <a:latin typeface="+mn-lt"/>
              <a:ea typeface="Calibri"/>
              <a:cs typeface="Calibri"/>
              <a:sym typeface="Calibri"/>
            </a:endParaRPr>
          </a:p>
          <a:p>
            <a:pPr marL="0" marR="0" lvl="0" indent="0" algn="l" rtl="0">
              <a:lnSpc>
                <a:spcPct val="90000"/>
              </a:lnSpc>
              <a:spcBef>
                <a:spcPts val="0"/>
              </a:spcBef>
              <a:spcAft>
                <a:spcPts val="0"/>
              </a:spcAft>
              <a:buClr>
                <a:schemeClr val="accent1"/>
              </a:buClr>
              <a:buSzPts val="2400"/>
              <a:buFont typeface="Noto Sans Symbols"/>
              <a:buNone/>
            </a:pPr>
            <a:r>
              <a:rPr lang="en-US" sz="1800" b="1" i="0" u="none" strike="noStrike" cap="none" dirty="0">
                <a:solidFill>
                  <a:srgbClr val="3F3F3F"/>
                </a:solidFill>
                <a:latin typeface="+mn-lt"/>
                <a:ea typeface="Calibri"/>
                <a:cs typeface="Calibri"/>
                <a:sym typeface="Calibri"/>
              </a:rPr>
              <a:t>Mission: </a:t>
            </a:r>
            <a:r>
              <a:rPr lang="en-US" sz="1800" b="0" i="0" u="none" strike="noStrike" cap="none" dirty="0">
                <a:solidFill>
                  <a:srgbClr val="3F3F3F"/>
                </a:solidFill>
                <a:latin typeface="+mn-lt"/>
                <a:ea typeface="Calibri"/>
                <a:cs typeface="Calibri"/>
                <a:sym typeface="Calibri"/>
              </a:rPr>
              <a:t>Identify and engage external and internal stakeholders through qualitative and quantitative data to spread the value of ARCHE Council member archives and archivists across a broad audience spectrum.  </a:t>
            </a:r>
            <a:endParaRPr sz="1800" b="0" i="0" u="none" strike="noStrike" cap="none" dirty="0">
              <a:solidFill>
                <a:srgbClr val="595959"/>
              </a:solidFill>
              <a:latin typeface="+mn-lt"/>
              <a:ea typeface="Calibri"/>
              <a:cs typeface="Calibri"/>
              <a:sym typeface="Calibri"/>
            </a:endParaRPr>
          </a:p>
          <a:p>
            <a:pPr marL="0" marR="0" lvl="0" indent="0" algn="l" rtl="0">
              <a:lnSpc>
                <a:spcPct val="100000"/>
              </a:lnSpc>
              <a:spcBef>
                <a:spcPts val="200"/>
              </a:spcBef>
              <a:spcAft>
                <a:spcPts val="0"/>
              </a:spcAft>
              <a:buClr>
                <a:schemeClr val="accent1"/>
              </a:buClr>
              <a:buSzPts val="2000"/>
              <a:buFont typeface="Noto Sans Symbols"/>
              <a:buNone/>
            </a:pPr>
            <a:r>
              <a:rPr lang="en-US" sz="2000" b="1" i="0" u="none" strike="noStrike" cap="none" dirty="0">
                <a:solidFill>
                  <a:srgbClr val="3F3F3F"/>
                </a:solidFill>
                <a:latin typeface="Calibri"/>
                <a:ea typeface="Calibri"/>
                <a:cs typeface="Calibri"/>
                <a:sym typeface="Calibri"/>
              </a:rPr>
              <a:t> </a:t>
            </a:r>
            <a:endParaRPr sz="2000" b="0" i="0" u="none" strike="noStrike" cap="none" dirty="0">
              <a:solidFill>
                <a:srgbClr val="595959"/>
              </a:solidFill>
              <a:latin typeface="Corbel"/>
              <a:ea typeface="Corbel"/>
              <a:cs typeface="Corbel"/>
              <a:sym typeface="Corbel"/>
            </a:endParaRPr>
          </a:p>
          <a:p>
            <a:pPr marL="182880" marR="0" lvl="0" indent="-55876" algn="l" rtl="0">
              <a:lnSpc>
                <a:spcPct val="90000"/>
              </a:lnSpc>
              <a:spcBef>
                <a:spcPts val="0"/>
              </a:spcBef>
              <a:spcAft>
                <a:spcPts val="0"/>
              </a:spcAft>
              <a:buClr>
                <a:schemeClr val="accent1"/>
              </a:buClr>
              <a:buSzPts val="2000"/>
              <a:buFont typeface="Noto Sans Symbols"/>
              <a:buNone/>
            </a:pPr>
            <a:endParaRPr sz="2000" b="0" i="0" u="none" strike="noStrike" cap="none" dirty="0">
              <a:solidFill>
                <a:srgbClr val="595959"/>
              </a:solidFill>
              <a:latin typeface="Corbel"/>
              <a:ea typeface="Corbel"/>
              <a:cs typeface="Corbel"/>
              <a:sym typeface="Corbel"/>
            </a:endParaRPr>
          </a:p>
        </p:txBody>
      </p:sp>
      <p:pic>
        <p:nvPicPr>
          <p:cNvPr id="114" name="Google Shape;114;p17"/>
          <p:cNvPicPr preferRelativeResize="0"/>
          <p:nvPr/>
        </p:nvPicPr>
        <p:blipFill rotWithShape="1">
          <a:blip r:embed="rId3">
            <a:alphaModFix/>
          </a:blip>
          <a:srcRect/>
          <a:stretch/>
        </p:blipFill>
        <p:spPr>
          <a:xfrm>
            <a:off x="5152171" y="3947687"/>
            <a:ext cx="4029666" cy="2497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52918" y="1123837"/>
            <a:ext cx="3221801" cy="46011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a:solidFill>
                  <a:srgbClr val="FFFFFF"/>
                </a:solidFill>
                <a:latin typeface="Calibri"/>
                <a:ea typeface="Calibri"/>
                <a:cs typeface="Calibri"/>
                <a:sym typeface="Calibri"/>
              </a:rPr>
              <a:t>WHAT IS ARCHIVAL   ADVOCACY? </a:t>
            </a:r>
            <a:endParaRPr sz="3600" b="0" i="0" u="none" strike="noStrike" cap="none">
              <a:solidFill>
                <a:srgbClr val="FFFFFF"/>
              </a:solidFill>
              <a:latin typeface="Calibri"/>
              <a:ea typeface="Calibri"/>
              <a:cs typeface="Calibri"/>
              <a:sym typeface="Calibri"/>
            </a:endParaRPr>
          </a:p>
        </p:txBody>
      </p:sp>
      <p:pic>
        <p:nvPicPr>
          <p:cNvPr id="107" name="Google Shape;107;p16" descr="https://upload.wikimedia.org/wikipedia/commons/e/e5/Atlanta-ward-1854.png"/>
          <p:cNvPicPr preferRelativeResize="0"/>
          <p:nvPr/>
        </p:nvPicPr>
        <p:blipFill rotWithShape="1">
          <a:blip r:embed="rId3">
            <a:alphaModFix/>
          </a:blip>
          <a:srcRect/>
          <a:stretch/>
        </p:blipFill>
        <p:spPr>
          <a:xfrm>
            <a:off x="4879781" y="580767"/>
            <a:ext cx="5446607" cy="5888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dirty="0">
                <a:solidFill>
                  <a:srgbClr val="FFFFFF"/>
                </a:solidFill>
                <a:latin typeface="Calibri"/>
                <a:ea typeface="Calibri"/>
                <a:cs typeface="Calibri"/>
                <a:sym typeface="Calibri"/>
              </a:rPr>
              <a:t>EXAMPLE: LIBRARY ADVOCACY</a:t>
            </a:r>
            <a:endParaRPr sz="3600" b="0" i="0" u="none" strike="noStrike" cap="none" dirty="0">
              <a:solidFill>
                <a:srgbClr val="FFFFFF"/>
              </a:solidFill>
              <a:latin typeface="Calibri"/>
              <a:ea typeface="Calibri"/>
              <a:cs typeface="Calibri"/>
              <a:sym typeface="Calibri"/>
            </a:endParaRPr>
          </a:p>
        </p:txBody>
      </p:sp>
      <p:sp>
        <p:nvSpPr>
          <p:cNvPr id="101" name="Google Shape;101;p15"/>
          <p:cNvSpPr txBox="1">
            <a:spLocks noGrp="1"/>
          </p:cNvSpPr>
          <p:nvPr>
            <p:ph type="body" idx="1"/>
          </p:nvPr>
        </p:nvSpPr>
        <p:spPr>
          <a:xfrm>
            <a:off x="3869268" y="864108"/>
            <a:ext cx="7315200" cy="5120640"/>
          </a:xfrm>
          <a:prstGeom prst="rect">
            <a:avLst/>
          </a:prstGeom>
          <a:noFill/>
          <a:ln>
            <a:noFill/>
          </a:ln>
        </p:spPr>
        <p:txBody>
          <a:bodyPr spcFirstLastPara="1" wrap="square" lIns="91425" tIns="91425" rIns="91425" bIns="91425" anchor="ctr" anchorCtr="0">
            <a:noAutofit/>
          </a:bodyPr>
          <a:lstStyle/>
          <a:p>
            <a:pPr marL="457200" marR="0" lvl="0" indent="-355600" algn="l" rtl="0">
              <a:lnSpc>
                <a:spcPct val="90000"/>
              </a:lnSpc>
              <a:spcBef>
                <a:spcPts val="0"/>
              </a:spcBef>
              <a:spcAft>
                <a:spcPts val="0"/>
              </a:spcAft>
              <a:buClr>
                <a:schemeClr val="accent1"/>
              </a:buClr>
              <a:buSzPts val="2000"/>
              <a:buFont typeface="Noto Sans Symbols"/>
              <a:buChar char="⚫"/>
            </a:pPr>
            <a:r>
              <a:rPr lang="en-US" b="0" i="0" u="none" strike="noStrike" cap="none" dirty="0">
                <a:solidFill>
                  <a:srgbClr val="595959"/>
                </a:solidFill>
                <a:latin typeface="+mn-lt"/>
                <a:ea typeface="Calibri"/>
                <a:cs typeface="Calibri"/>
                <a:sym typeface="Calibri"/>
              </a:rPr>
              <a:t>“</a:t>
            </a:r>
            <a:r>
              <a:rPr lang="en-US" b="0" i="0" u="none" strike="noStrike" cap="none" dirty="0">
                <a:solidFill>
                  <a:srgbClr val="3F3F3F"/>
                </a:solidFill>
                <a:latin typeface="+mn-lt"/>
                <a:ea typeface="Calibri"/>
                <a:cs typeface="Calibri"/>
                <a:sym typeface="Calibri"/>
              </a:rPr>
              <a:t>Academic librarians provide information services for almost 38 million people each year – reaching almost six million more than attend men’s college basketball games” </a:t>
            </a:r>
            <a:endParaRPr b="0" i="0" u="none" strike="noStrike" cap="none" dirty="0">
              <a:solidFill>
                <a:srgbClr val="595959"/>
              </a:solidFill>
              <a:latin typeface="+mn-lt"/>
              <a:sym typeface="Corbel"/>
            </a:endParaRPr>
          </a:p>
          <a:p>
            <a:pPr marL="101600" marR="0" lvl="0" indent="0" algn="l" rtl="0">
              <a:lnSpc>
                <a:spcPct val="90000"/>
              </a:lnSpc>
              <a:spcBef>
                <a:spcPts val="1200"/>
              </a:spcBef>
              <a:spcAft>
                <a:spcPts val="0"/>
              </a:spcAft>
              <a:buClr>
                <a:schemeClr val="accent1"/>
              </a:buClr>
              <a:buSzPts val="2000"/>
              <a:buFont typeface="Noto Sans Symbols"/>
              <a:buNone/>
            </a:pPr>
            <a:r>
              <a:rPr lang="en-US" b="0" i="0" u="none" strike="noStrike" cap="none" dirty="0">
                <a:solidFill>
                  <a:srgbClr val="3F3F3F"/>
                </a:solidFill>
                <a:latin typeface="+mn-lt"/>
                <a:ea typeface="Calibri"/>
                <a:cs typeface="Calibri"/>
                <a:sym typeface="Calibri"/>
              </a:rPr>
              <a:t>…and yet…</a:t>
            </a:r>
            <a:endParaRPr b="0" i="0" u="none" strike="noStrike" cap="none" dirty="0">
              <a:solidFill>
                <a:srgbClr val="595959"/>
              </a:solidFill>
              <a:latin typeface="+mn-lt"/>
              <a:sym typeface="Corbel"/>
            </a:endParaRPr>
          </a:p>
          <a:p>
            <a:pPr marL="457200" marR="0" lvl="0" indent="-355600" algn="l" rtl="0">
              <a:lnSpc>
                <a:spcPct val="90000"/>
              </a:lnSpc>
              <a:spcBef>
                <a:spcPts val="1200"/>
              </a:spcBef>
              <a:spcAft>
                <a:spcPts val="0"/>
              </a:spcAft>
              <a:buClr>
                <a:schemeClr val="accent1"/>
              </a:buClr>
              <a:buSzPts val="2000"/>
              <a:buFont typeface="Noto Sans Symbols"/>
              <a:buChar char="⚫"/>
            </a:pPr>
            <a:r>
              <a:rPr lang="en-US" b="0" i="0" u="none" strike="noStrike" cap="none" dirty="0">
                <a:solidFill>
                  <a:srgbClr val="3F3F3F"/>
                </a:solidFill>
                <a:latin typeface="+mn-lt"/>
                <a:ea typeface="Calibri"/>
                <a:cs typeface="Calibri"/>
                <a:sym typeface="Calibri"/>
              </a:rPr>
              <a:t>“College libraries receive fewer than 3 cents of every $1 spent on higher education.”</a:t>
            </a:r>
            <a:endParaRPr b="0" i="0" u="none" strike="noStrike" cap="none" dirty="0">
              <a:solidFill>
                <a:srgbClr val="595959"/>
              </a:solidFill>
              <a:latin typeface="+mn-lt"/>
              <a:sym typeface="Corbel"/>
            </a:endParaRPr>
          </a:p>
          <a:p>
            <a:pPr marL="101600" marR="0" lvl="0" indent="0" algn="l" rtl="0">
              <a:lnSpc>
                <a:spcPct val="90000"/>
              </a:lnSpc>
              <a:spcBef>
                <a:spcPts val="1200"/>
              </a:spcBef>
              <a:spcAft>
                <a:spcPts val="0"/>
              </a:spcAft>
              <a:buClr>
                <a:schemeClr val="accent1"/>
              </a:buClr>
              <a:buSzPts val="2000"/>
              <a:buFont typeface="Noto Sans Symbols"/>
              <a:buNone/>
            </a:pPr>
            <a:r>
              <a:rPr lang="en-US" b="0" i="0" u="none" strike="noStrike" cap="none" dirty="0">
                <a:solidFill>
                  <a:srgbClr val="3F3F3F"/>
                </a:solidFill>
                <a:latin typeface="+mn-lt"/>
                <a:ea typeface="Calibri"/>
                <a:cs typeface="Calibri"/>
                <a:sym typeface="Calibri"/>
              </a:rPr>
              <a:t>-- ALA Office for Library Advocacy and ALA Office for Research and Statistics. 2017 </a:t>
            </a:r>
            <a:endParaRPr b="0" i="0" u="none" strike="noStrike" cap="none" dirty="0">
              <a:solidFill>
                <a:srgbClr val="3F3F3F"/>
              </a:solidFill>
              <a:latin typeface="+mn-lt"/>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dirty="0" smtClean="0">
                <a:solidFill>
                  <a:srgbClr val="FFFFFF"/>
                </a:solidFill>
                <a:latin typeface="Calibri"/>
                <a:ea typeface="Calibri"/>
                <a:cs typeface="Calibri"/>
                <a:sym typeface="Calibri"/>
              </a:rPr>
              <a:t>Research Design </a:t>
            </a:r>
            <a:endParaRPr sz="3600" b="0" i="0" u="none" strike="noStrike" cap="none" dirty="0">
              <a:solidFill>
                <a:srgbClr val="FFFFFF"/>
              </a:solidFill>
              <a:latin typeface="Calibri"/>
              <a:ea typeface="Calibri"/>
              <a:cs typeface="Calibri"/>
              <a:sym typeface="Calibri"/>
            </a:endParaRPr>
          </a:p>
        </p:txBody>
      </p:sp>
      <p:sp>
        <p:nvSpPr>
          <p:cNvPr id="120" name="Google Shape;120;p18"/>
          <p:cNvSpPr txBox="1">
            <a:spLocks noGrp="1"/>
          </p:cNvSpPr>
          <p:nvPr>
            <p:ph type="body" idx="1"/>
          </p:nvPr>
        </p:nvSpPr>
        <p:spPr>
          <a:xfrm>
            <a:off x="3869268" y="864108"/>
            <a:ext cx="7315200" cy="5120640"/>
          </a:xfrm>
          <a:prstGeom prst="rect">
            <a:avLst/>
          </a:prstGeom>
          <a:noFill/>
          <a:ln>
            <a:noFill/>
          </a:ln>
        </p:spPr>
        <p:txBody>
          <a:bodyPr spcFirstLastPara="1" wrap="square" lIns="91425" tIns="91425" rIns="91425" bIns="91425" anchor="t" anchorCtr="0">
            <a:noAutofit/>
          </a:bodyPr>
          <a:lstStyle/>
          <a:p>
            <a:r>
              <a:rPr lang="en-US" b="1" dirty="0">
                <a:latin typeface="+mn-lt"/>
              </a:rPr>
              <a:t>Research Question</a:t>
            </a:r>
            <a:r>
              <a:rPr lang="en-US" dirty="0">
                <a:latin typeface="+mn-lt"/>
              </a:rPr>
              <a:t>: </a:t>
            </a:r>
            <a:r>
              <a:rPr lang="en-US" dirty="0" smtClean="0">
                <a:latin typeface="+mn-lt"/>
              </a:rPr>
              <a:t>How can archivists demonstrate the collective impact of archival work measurements that are understood by stakeholders outside of the profession? </a:t>
            </a:r>
          </a:p>
          <a:p>
            <a:endParaRPr lang="en-US" b="1" dirty="0" smtClean="0">
              <a:latin typeface="+mn-lt"/>
            </a:endParaRPr>
          </a:p>
          <a:p>
            <a:r>
              <a:rPr lang="en-US" b="1" dirty="0" smtClean="0">
                <a:latin typeface="+mn-lt"/>
              </a:rPr>
              <a:t>Thesis</a:t>
            </a:r>
            <a:r>
              <a:rPr lang="en-US" dirty="0" smtClean="0">
                <a:latin typeface="+mn-lt"/>
              </a:rPr>
              <a:t>: Archives have a demonstrable economic, social, and political value that can be articulated via quantitative data collection. To show a wide impact, archival data collection works best when gathered collectively across a commonality: geographies, subjects, communities, etc. </a:t>
            </a:r>
          </a:p>
          <a:p>
            <a:endParaRPr lang="en-US" b="0" i="0" u="none" strike="noStrike" cap="none" dirty="0" smtClean="0">
              <a:solidFill>
                <a:srgbClr val="595959"/>
              </a:solidFill>
              <a:latin typeface="+mn-lt"/>
              <a:ea typeface="Calibri"/>
              <a:cs typeface="Calibri"/>
              <a:sym typeface="Calibri"/>
            </a:endParaRPr>
          </a:p>
          <a:p>
            <a:r>
              <a:rPr lang="en-US" b="0" i="0" u="none" strike="noStrike" cap="none" dirty="0" smtClean="0">
                <a:solidFill>
                  <a:srgbClr val="595959"/>
                </a:solidFill>
                <a:latin typeface="+mn-lt"/>
                <a:ea typeface="Calibri"/>
                <a:cs typeface="Calibri"/>
                <a:sym typeface="Calibri"/>
              </a:rPr>
              <a:t>Data gathering and metrics development through initial survey distributed to the Archives Council members</a:t>
            </a:r>
            <a:endParaRPr b="0" i="0" u="none" strike="noStrike" cap="none" dirty="0" smtClean="0">
              <a:solidFill>
                <a:srgbClr val="595959"/>
              </a:solidFill>
              <a:latin typeface="+mn-lt"/>
              <a:sym typeface="Corbel"/>
            </a:endParaRPr>
          </a:p>
          <a:p>
            <a:pPr marL="182880" marR="0" lvl="0" indent="-55876" algn="l" rtl="0">
              <a:lnSpc>
                <a:spcPct val="90000"/>
              </a:lnSpc>
              <a:spcBef>
                <a:spcPts val="0"/>
              </a:spcBef>
              <a:spcAft>
                <a:spcPts val="0"/>
              </a:spcAft>
              <a:buClr>
                <a:schemeClr val="dk1"/>
              </a:buClr>
              <a:buSzPts val="1320"/>
              <a:buFont typeface="Noto Sans Symbols"/>
              <a:buNone/>
            </a:pPr>
            <a:endParaRPr sz="2400" b="0" i="0" u="none" strike="noStrike" cap="none" dirty="0" smtClean="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14181" y="1123330"/>
            <a:ext cx="3234413" cy="460219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dirty="0" smtClean="0">
                <a:solidFill>
                  <a:srgbClr val="FFFFFF"/>
                </a:solidFill>
                <a:latin typeface="Calibri"/>
                <a:ea typeface="Calibri"/>
                <a:cs typeface="Calibri"/>
                <a:sym typeface="Calibri"/>
              </a:rPr>
              <a:t>Survey Design &amp; Implementation </a:t>
            </a:r>
            <a:endParaRPr sz="3600" b="0" i="0" u="none" strike="noStrike" cap="none" dirty="0">
              <a:solidFill>
                <a:srgbClr val="FFFFFF"/>
              </a:solidFill>
              <a:latin typeface="Calibri"/>
              <a:ea typeface="Calibri"/>
              <a:cs typeface="Calibri"/>
              <a:sym typeface="Calibri"/>
            </a:endParaRPr>
          </a:p>
        </p:txBody>
      </p:sp>
      <p:sp>
        <p:nvSpPr>
          <p:cNvPr id="2" name="Text Placeholder 1"/>
          <p:cNvSpPr>
            <a:spLocks noGrp="1" noChangeArrowheads="1"/>
          </p:cNvSpPr>
          <p:nvPr>
            <p:ph type="body" idx="1"/>
          </p:nvPr>
        </p:nvSpPr>
        <p:spPr bwMode="auto">
          <a:xfrm>
            <a:off x="3677585" y="346665"/>
            <a:ext cx="7660975"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Collections (representing important political constituents) (Q2, Q3, Q10)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Researchers (focus on their economic impact during their visit) (Q4, Q5, Q6, Q7, Q11)</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Products (creative products from our collections, documentaries, GPB broadcasts, etc.) (Q12, Q13)</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Targeted Networks (institutional affiliation and institution’s friends in political/economic arena)(Q12, Q13, Q14, Q15, Q16, Q17, Q18, Q19)</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Significant Collection Donors (relate collection donations to monetary donations) (Q15, Q16, Q18, Q19, Q20, Q21)</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Auxiliary Businesses (dependent on our activities - archival supply companies, Crawford, other outsourced services) (Q7, Q21, Q22, Q23)</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Auxiliary/Related Fields (e.g. historic preservation - need archival sources for historic preservation) (Q12, Q13, Q14)</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600" b="0" i="0" u="none" strike="noStrike" cap="none" normalizeH="0" baseline="0" dirty="0" smtClean="0">
                <a:ln>
                  <a:noFill/>
                </a:ln>
                <a:solidFill>
                  <a:srgbClr val="000000"/>
                </a:solidFill>
                <a:effectLst/>
                <a:latin typeface="+mn-lt"/>
                <a:cs typeface="Arial" panose="020B0604020202020204" pitchFamily="34" charset="0"/>
              </a:rPr>
              <a:t>Identify related Atlanta-metro trends linked to economic growth (like film industry) and demonstrate relationship)</a:t>
            </a:r>
            <a:endParaRPr kumimoji="0" lang="en-US" altLang="en-US" sz="1600" b="0" i="0" u="none" strike="noStrike" cap="none" normalizeH="0" baseline="0" dirty="0" smtClean="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mn-lt"/>
              </a:rPr>
              <a:t/>
            </a:r>
            <a:br>
              <a:rPr kumimoji="0" lang="en-US" altLang="en-US" sz="1600" b="0" i="0" u="none" strike="noStrike" cap="none" normalizeH="0" baseline="0" dirty="0" smtClean="0">
                <a:ln>
                  <a:noFill/>
                </a:ln>
                <a:solidFill>
                  <a:schemeClr val="tx1"/>
                </a:solidFill>
                <a:effectLst/>
                <a:latin typeface="+mn-lt"/>
              </a:rPr>
            </a:br>
            <a:endParaRPr kumimoji="0" lang="en-US" altLang="en-US" sz="1600" b="0" i="0" u="none" strike="noStrike" cap="none" normalizeH="0" baseline="0" dirty="0" smtClean="0">
              <a:ln>
                <a:noFill/>
              </a:ln>
              <a:solidFill>
                <a:schemeClr val="tx1"/>
              </a:solidFill>
              <a:effectLst/>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52919" y="1123837"/>
            <a:ext cx="2947482" cy="460118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dirty="0" smtClean="0">
                <a:solidFill>
                  <a:srgbClr val="FFFFFF"/>
                </a:solidFill>
                <a:latin typeface="Calibri"/>
                <a:ea typeface="Calibri"/>
                <a:cs typeface="Calibri"/>
                <a:sym typeface="Calibri"/>
              </a:rPr>
              <a:t>Initial Findings (Selected)</a:t>
            </a:r>
            <a:endParaRPr sz="3600" b="0" i="0" u="none" strike="noStrike" cap="none" dirty="0">
              <a:solidFill>
                <a:srgbClr val="FFFFFF"/>
              </a:solidFill>
              <a:latin typeface="Calibri"/>
              <a:ea typeface="Calibri"/>
              <a:cs typeface="Calibri"/>
              <a:sym typeface="Calibri"/>
            </a:endParaRPr>
          </a:p>
        </p:txBody>
      </p:sp>
      <p:sp>
        <p:nvSpPr>
          <p:cNvPr id="146" name="Google Shape;146;p22"/>
          <p:cNvSpPr txBox="1">
            <a:spLocks noGrp="1"/>
          </p:cNvSpPr>
          <p:nvPr>
            <p:ph type="body" idx="1"/>
          </p:nvPr>
        </p:nvSpPr>
        <p:spPr>
          <a:xfrm>
            <a:off x="7796686" y="816261"/>
            <a:ext cx="3474720" cy="1798093"/>
          </a:xfrm>
          <a:prstGeom prst="rect">
            <a:avLst/>
          </a:prstGeom>
          <a:noFill/>
          <a:ln>
            <a:noFill/>
          </a:ln>
        </p:spPr>
        <p:txBody>
          <a:bodyPr spcFirstLastPara="1" wrap="square" lIns="91425" tIns="91425" rIns="91425" bIns="91425" anchor="ctr" anchorCtr="0">
            <a:noAutofit/>
          </a:bodyPr>
          <a:lstStyle/>
          <a:p>
            <a:pPr marL="101600" indent="0">
              <a:spcBef>
                <a:spcPts val="0"/>
              </a:spcBef>
              <a:buNone/>
            </a:pPr>
            <a:r>
              <a:rPr lang="en-US" sz="1800" dirty="0">
                <a:solidFill>
                  <a:schemeClr val="tx1"/>
                </a:solidFill>
                <a:latin typeface="+mn-lt"/>
                <a:ea typeface="Calibri"/>
                <a:cs typeface="Arial" panose="020B0604020202020204" pitchFamily="34" charset="0"/>
                <a:sym typeface="Calibri"/>
              </a:rPr>
              <a:t>Over half (57%) reported supporting historic </a:t>
            </a:r>
            <a:r>
              <a:rPr lang="en-US" sz="1800" dirty="0" smtClean="0">
                <a:solidFill>
                  <a:schemeClr val="tx1"/>
                </a:solidFill>
                <a:latin typeface="+mn-lt"/>
                <a:ea typeface="Calibri"/>
                <a:cs typeface="Arial" panose="020B0604020202020204" pitchFamily="34" charset="0"/>
                <a:sym typeface="Calibri"/>
              </a:rPr>
              <a:t>preservation projects</a:t>
            </a:r>
            <a:r>
              <a:rPr lang="en-US" sz="1800" dirty="0">
                <a:solidFill>
                  <a:schemeClr val="tx1"/>
                </a:solidFill>
                <a:latin typeface="+mn-lt"/>
                <a:ea typeface="Calibri"/>
                <a:cs typeface="Arial" panose="020B0604020202020204" pitchFamily="34" charset="0"/>
                <a:sym typeface="Calibri"/>
              </a:rPr>
              <a:t>; 33% support community development projects and 10% support public </a:t>
            </a:r>
            <a:r>
              <a:rPr lang="en-US" sz="1800" dirty="0" smtClean="0">
                <a:solidFill>
                  <a:schemeClr val="tx1"/>
                </a:solidFill>
                <a:latin typeface="+mn-lt"/>
                <a:ea typeface="Calibri"/>
                <a:cs typeface="Arial" panose="020B0604020202020204" pitchFamily="34" charset="0"/>
                <a:sym typeface="Calibri"/>
              </a:rPr>
              <a:t>policy initiatives</a:t>
            </a:r>
            <a:r>
              <a:rPr lang="en-US" sz="1800" dirty="0">
                <a:solidFill>
                  <a:schemeClr val="tx1"/>
                </a:solidFill>
                <a:latin typeface="+mn-lt"/>
                <a:ea typeface="Calibri"/>
                <a:cs typeface="Arial" panose="020B0604020202020204" pitchFamily="34" charset="0"/>
                <a:sym typeface="Calibri"/>
              </a:rPr>
              <a:t>.</a:t>
            </a:r>
            <a:endParaRPr sz="1800" b="0" i="0" u="none" strike="noStrike" cap="none" dirty="0">
              <a:solidFill>
                <a:schemeClr val="tx1"/>
              </a:solidFill>
              <a:latin typeface="+mn-lt"/>
              <a:ea typeface="Calibri"/>
              <a:cs typeface="Arial" panose="020B0604020202020204" pitchFamily="34" charset="0"/>
              <a:sym typeface="Calibri"/>
            </a:endParaRPr>
          </a:p>
        </p:txBody>
      </p:sp>
      <p:pic>
        <p:nvPicPr>
          <p:cNvPr id="148" name="Google Shape;148;p22" descr="Related image"/>
          <p:cNvPicPr preferRelativeResize="0"/>
          <p:nvPr/>
        </p:nvPicPr>
        <p:blipFill rotWithShape="1">
          <a:blip r:embed="rId3">
            <a:alphaModFix/>
          </a:blip>
          <a:srcRect/>
          <a:stretch/>
        </p:blipFill>
        <p:spPr>
          <a:xfrm>
            <a:off x="3851110" y="1030785"/>
            <a:ext cx="3788403" cy="1952988"/>
          </a:xfrm>
          <a:prstGeom prst="rect">
            <a:avLst/>
          </a:prstGeom>
          <a:noFill/>
          <a:ln>
            <a:noFill/>
          </a:ln>
        </p:spPr>
      </p:pic>
      <p:sp>
        <p:nvSpPr>
          <p:cNvPr id="149" name="Google Shape;149;p22" descr="Image result for crossroads"/>
          <p:cNvSpPr/>
          <p:nvPr/>
        </p:nvSpPr>
        <p:spPr>
          <a:xfrm>
            <a:off x="155574" y="-144463"/>
            <a:ext cx="1281339" cy="12813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 name="Google Shape;150;p22"/>
          <p:cNvPicPr preferRelativeResize="0"/>
          <p:nvPr/>
        </p:nvPicPr>
        <p:blipFill rotWithShape="1">
          <a:blip r:embed="rId4">
            <a:alphaModFix/>
          </a:blip>
          <a:srcRect/>
          <a:stretch/>
        </p:blipFill>
        <p:spPr>
          <a:xfrm>
            <a:off x="8011097" y="2983773"/>
            <a:ext cx="3390525" cy="2849796"/>
          </a:xfrm>
          <a:prstGeom prst="rect">
            <a:avLst/>
          </a:prstGeom>
          <a:noFill/>
          <a:ln>
            <a:noFill/>
          </a:ln>
        </p:spPr>
      </p:pic>
      <p:sp>
        <p:nvSpPr>
          <p:cNvPr id="2" name="Rectangle 1"/>
          <p:cNvSpPr/>
          <p:nvPr/>
        </p:nvSpPr>
        <p:spPr>
          <a:xfrm>
            <a:off x="4160351" y="3208342"/>
            <a:ext cx="3258208" cy="1200329"/>
          </a:xfrm>
          <a:prstGeom prst="rect">
            <a:avLst/>
          </a:prstGeom>
        </p:spPr>
        <p:txBody>
          <a:bodyPr wrap="square">
            <a:spAutoFit/>
          </a:bodyPr>
          <a:lstStyle/>
          <a:p>
            <a:r>
              <a:rPr lang="en-US" sz="1800" dirty="0" smtClean="0">
                <a:latin typeface="+mn-lt"/>
              </a:rPr>
              <a:t>ARCHE </a:t>
            </a:r>
            <a:r>
              <a:rPr lang="en-US" sz="1800" dirty="0">
                <a:latin typeface="+mn-lt"/>
              </a:rPr>
              <a:t>archive institutions engage in 33,857 reference</a:t>
            </a:r>
          </a:p>
          <a:p>
            <a:r>
              <a:rPr lang="en-US" sz="1800" dirty="0">
                <a:latin typeface="+mn-lt"/>
              </a:rPr>
              <a:t>transactions and 17, 804 patron visits per year</a:t>
            </a:r>
          </a:p>
        </p:txBody>
      </p:sp>
      <p:sp>
        <p:nvSpPr>
          <p:cNvPr id="11" name="Rectangle 10"/>
          <p:cNvSpPr/>
          <p:nvPr/>
        </p:nvSpPr>
        <p:spPr>
          <a:xfrm>
            <a:off x="4180084" y="4847765"/>
            <a:ext cx="3258208" cy="1200329"/>
          </a:xfrm>
          <a:prstGeom prst="rect">
            <a:avLst/>
          </a:prstGeom>
        </p:spPr>
        <p:txBody>
          <a:bodyPr wrap="square">
            <a:spAutoFit/>
          </a:bodyPr>
          <a:lstStyle/>
          <a:p>
            <a:r>
              <a:rPr lang="en-US" sz="1800" dirty="0">
                <a:latin typeface="+mn-lt"/>
              </a:rPr>
              <a:t>Collectively, we </a:t>
            </a:r>
            <a:r>
              <a:rPr lang="en-US" sz="1800" dirty="0" smtClean="0">
                <a:latin typeface="+mn-lt"/>
              </a:rPr>
              <a:t>spend approximately </a:t>
            </a:r>
            <a:r>
              <a:rPr lang="en-US" sz="1800" dirty="0">
                <a:latin typeface="+mn-lt"/>
              </a:rPr>
              <a:t>$72,500 per year in the daily course of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US" sz="3600" b="0" i="0" u="none" strike="noStrike" cap="none">
                <a:solidFill>
                  <a:srgbClr val="FFFFFF"/>
                </a:solidFill>
                <a:latin typeface="Corbel"/>
                <a:ea typeface="Corbel"/>
                <a:cs typeface="Corbel"/>
                <a:sym typeface="Corbel"/>
              </a:rPr>
              <a:t>Next Steps </a:t>
            </a:r>
            <a:endParaRPr sz="3600" b="0" i="0" u="none" strike="noStrike" cap="none">
              <a:solidFill>
                <a:srgbClr val="FFFFFF"/>
              </a:solidFill>
              <a:latin typeface="Corbel"/>
              <a:ea typeface="Corbel"/>
              <a:cs typeface="Corbel"/>
              <a:sym typeface="Corbel"/>
            </a:endParaRPr>
          </a:p>
        </p:txBody>
      </p:sp>
      <p:sp>
        <p:nvSpPr>
          <p:cNvPr id="158" name="Google Shape;158;p23"/>
          <p:cNvSpPr txBox="1">
            <a:spLocks noGrp="1"/>
          </p:cNvSpPr>
          <p:nvPr>
            <p:ph type="body" idx="1"/>
          </p:nvPr>
        </p:nvSpPr>
        <p:spPr>
          <a:xfrm>
            <a:off x="3574473" y="342900"/>
            <a:ext cx="7485303" cy="6515100"/>
          </a:xfrm>
          <a:prstGeom prst="rect">
            <a:avLst/>
          </a:prstGeom>
          <a:noFill/>
          <a:ln>
            <a:noFill/>
          </a:ln>
        </p:spPr>
        <p:txBody>
          <a:bodyPr spcFirstLastPara="1" wrap="square" lIns="91425" tIns="45700" rIns="91425" bIns="45700" anchor="ctr" anchorCtr="0">
            <a:noAutofit/>
          </a:bodyPr>
          <a:lstStyle/>
          <a:p>
            <a:pPr marL="182880" marR="0" lvl="0" indent="-55878" algn="l" rtl="0">
              <a:lnSpc>
                <a:spcPct val="90000"/>
              </a:lnSpc>
              <a:spcBef>
                <a:spcPts val="0"/>
              </a:spcBef>
              <a:spcAft>
                <a:spcPts val="0"/>
              </a:spcAft>
              <a:buClr>
                <a:schemeClr val="accent1"/>
              </a:buClr>
              <a:buSzPts val="2000"/>
              <a:buFont typeface="Arial"/>
              <a:buChar char="•"/>
            </a:pPr>
            <a:r>
              <a:rPr lang="en-US" sz="2000" b="0" i="0" u="none" strike="noStrike" cap="none">
                <a:solidFill>
                  <a:srgbClr val="595959"/>
                </a:solidFill>
                <a:latin typeface="Corbel"/>
                <a:ea typeface="Corbel"/>
                <a:cs typeface="Corbel"/>
                <a:sym typeface="Corbel"/>
              </a:rPr>
              <a:t>Short Term:  </a:t>
            </a:r>
            <a:endParaRPr sz="2000" b="0" i="0" u="none" strike="noStrike" cap="none">
              <a:solidFill>
                <a:srgbClr val="595959"/>
              </a:solidFill>
              <a:latin typeface="Corbel"/>
              <a:ea typeface="Corbel"/>
              <a:cs typeface="Corbel"/>
              <a:sym typeface="Corbel"/>
            </a:endParaRPr>
          </a:p>
          <a:p>
            <a:pPr marL="685800" marR="0" lvl="1" indent="-76200" algn="l" rtl="0">
              <a:lnSpc>
                <a:spcPct val="90000"/>
              </a:lnSpc>
              <a:spcBef>
                <a:spcPts val="25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 Preliminary survey to gather metrics behavior among ARCHE members (completed)   </a:t>
            </a:r>
            <a:endParaRPr sz="1800" b="0" i="0" u="none" strike="noStrike" cap="none">
              <a:solidFill>
                <a:srgbClr val="595959"/>
              </a:solidFill>
              <a:latin typeface="Corbel"/>
              <a:ea typeface="Corbel"/>
              <a:cs typeface="Corbel"/>
              <a:sym typeface="Corbel"/>
            </a:endParaRPr>
          </a:p>
          <a:p>
            <a:pPr marL="685800" marR="0" lvl="1" indent="-76200" algn="l" rtl="0">
              <a:lnSpc>
                <a:spcPct val="90000"/>
              </a:lnSpc>
              <a:spcBef>
                <a:spcPts val="50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 Survey data to demonstrate archival impact</a:t>
            </a:r>
            <a:endParaRPr sz="1800" b="0" i="0" u="none" strike="noStrike" cap="none">
              <a:solidFill>
                <a:srgbClr val="595959"/>
              </a:solidFill>
              <a:latin typeface="Corbel"/>
              <a:ea typeface="Corbel"/>
              <a:cs typeface="Corbel"/>
              <a:sym typeface="Corbel"/>
            </a:endParaRPr>
          </a:p>
          <a:p>
            <a:pPr marL="685800" marR="0" lvl="1" indent="-76200" algn="l" rtl="0">
              <a:lnSpc>
                <a:spcPct val="90000"/>
              </a:lnSpc>
              <a:spcBef>
                <a:spcPts val="50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 Elevator Speeches (30 second, 2 minute, 5 minute) </a:t>
            </a:r>
            <a:endParaRPr sz="1800" b="0" i="0" u="none" strike="noStrike" cap="none">
              <a:solidFill>
                <a:srgbClr val="595959"/>
              </a:solidFill>
              <a:latin typeface="Corbel"/>
              <a:ea typeface="Corbel"/>
              <a:cs typeface="Corbel"/>
              <a:sym typeface="Corbel"/>
            </a:endParaRPr>
          </a:p>
          <a:p>
            <a:pPr marL="685800" marR="0" lvl="1" indent="-76200" algn="l" rtl="0">
              <a:lnSpc>
                <a:spcPct val="90000"/>
              </a:lnSpc>
              <a:spcBef>
                <a:spcPts val="50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 Relationship building outside of the archival community </a:t>
            </a:r>
            <a:endParaRPr sz="1800" b="0" i="0" u="none" strike="noStrike" cap="none">
              <a:solidFill>
                <a:srgbClr val="595959"/>
              </a:solidFill>
              <a:latin typeface="Corbel"/>
              <a:ea typeface="Corbel"/>
              <a:cs typeface="Corbel"/>
              <a:sym typeface="Corbel"/>
            </a:endParaRPr>
          </a:p>
          <a:p>
            <a:pPr marL="182880" marR="0" lvl="0" indent="-55878" algn="l" rtl="0">
              <a:lnSpc>
                <a:spcPct val="90000"/>
              </a:lnSpc>
              <a:spcBef>
                <a:spcPts val="1450"/>
              </a:spcBef>
              <a:spcAft>
                <a:spcPts val="0"/>
              </a:spcAft>
              <a:buClr>
                <a:schemeClr val="accent1"/>
              </a:buClr>
              <a:buSzPts val="2000"/>
              <a:buFont typeface="Arial"/>
              <a:buChar char="•"/>
            </a:pPr>
            <a:r>
              <a:rPr lang="en-US" sz="2000" b="0" i="0" u="none" strike="noStrike" cap="none">
                <a:solidFill>
                  <a:srgbClr val="595959"/>
                </a:solidFill>
                <a:latin typeface="Corbel"/>
                <a:ea typeface="Corbel"/>
                <a:cs typeface="Corbel"/>
                <a:sym typeface="Corbel"/>
              </a:rPr>
              <a:t>Long Term: </a:t>
            </a:r>
            <a:endParaRPr sz="2000" b="0" i="0" u="none" strike="noStrike" cap="none">
              <a:solidFill>
                <a:srgbClr val="595959"/>
              </a:solidFill>
              <a:latin typeface="Corbel"/>
              <a:ea typeface="Corbel"/>
              <a:cs typeface="Corbel"/>
              <a:sym typeface="Corbel"/>
            </a:endParaRPr>
          </a:p>
          <a:p>
            <a:pPr marL="685800" marR="0" lvl="1" indent="-76200" algn="l" rtl="0">
              <a:lnSpc>
                <a:spcPct val="90000"/>
              </a:lnSpc>
              <a:spcBef>
                <a:spcPts val="25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Succinct report articulating the major impacts of ARCHE Archives Council members as a whole. </a:t>
            </a:r>
            <a:endParaRPr sz="1800" b="0" i="0" u="none" strike="noStrike" cap="none">
              <a:solidFill>
                <a:srgbClr val="595959"/>
              </a:solidFill>
              <a:latin typeface="Corbel"/>
              <a:ea typeface="Corbel"/>
              <a:cs typeface="Corbel"/>
              <a:sym typeface="Corbel"/>
            </a:endParaRPr>
          </a:p>
          <a:p>
            <a:pPr marL="685800" marR="0" lvl="1" indent="-76200" algn="l" rtl="0">
              <a:lnSpc>
                <a:spcPct val="90000"/>
              </a:lnSpc>
              <a:spcBef>
                <a:spcPts val="500"/>
              </a:spcBef>
              <a:spcAft>
                <a:spcPts val="0"/>
              </a:spcAft>
              <a:buClr>
                <a:schemeClr val="accent1"/>
              </a:buClr>
              <a:buSzPts val="1800"/>
              <a:buFont typeface="Arial"/>
              <a:buChar char="•"/>
            </a:pPr>
            <a:r>
              <a:rPr lang="en-US" sz="1800" b="0" i="0" u="none" strike="noStrike" cap="none">
                <a:solidFill>
                  <a:srgbClr val="595959"/>
                </a:solidFill>
                <a:latin typeface="Corbel"/>
                <a:ea typeface="Corbel"/>
                <a:cs typeface="Corbel"/>
                <a:sym typeface="Corbel"/>
              </a:rPr>
              <a:t>Extensible programming that works for the variety of ARCHE Archives Council Members and beyond</a:t>
            </a:r>
            <a:endParaRPr sz="1800" b="0" i="0" u="none" strike="noStrike" cap="none">
              <a:solidFill>
                <a:srgbClr val="595959"/>
              </a:solidFill>
              <a:latin typeface="Corbel"/>
              <a:ea typeface="Corbel"/>
              <a:cs typeface="Corbel"/>
              <a:sym typeface="Corbel"/>
            </a:endParaRPr>
          </a:p>
          <a:p>
            <a:pPr marL="0" marR="0" lvl="0" indent="0" algn="l" rtl="0">
              <a:lnSpc>
                <a:spcPct val="90000"/>
              </a:lnSpc>
              <a:spcBef>
                <a:spcPts val="250"/>
              </a:spcBef>
              <a:spcAft>
                <a:spcPts val="0"/>
              </a:spcAft>
              <a:buClr>
                <a:schemeClr val="accent1"/>
              </a:buClr>
              <a:buSzPts val="2000"/>
              <a:buFont typeface="Noto Sans Symbols"/>
              <a:buNone/>
            </a:pPr>
            <a:r>
              <a:rPr lang="en-US" sz="2000" b="0" i="0" u="none" strike="noStrike" cap="none">
                <a:solidFill>
                  <a:srgbClr val="595959"/>
                </a:solidFill>
                <a:latin typeface="Corbel"/>
                <a:ea typeface="Corbel"/>
                <a:cs typeface="Corbel"/>
                <a:sym typeface="Corbel"/>
              </a:rPr>
              <a:t> </a:t>
            </a:r>
            <a:endParaRPr sz="2000" b="0" i="0" u="none" strike="noStrike" cap="none">
              <a:solidFill>
                <a:srgbClr val="595959"/>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1246</Words>
  <Application>Microsoft Office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Noto Sans Symbols</vt:lpstr>
      <vt:lpstr>Calibri</vt:lpstr>
      <vt:lpstr>Times New Roman</vt:lpstr>
      <vt:lpstr>Corbel</vt:lpstr>
      <vt:lpstr>Frame</vt:lpstr>
      <vt:lpstr>STRENGTH IN NUMBERS</vt:lpstr>
      <vt:lpstr>THE PROJECT: REGIONAL STRENGTH = REGIONAL IMPACT</vt:lpstr>
      <vt:lpstr>ARCHE Archives Council Advocacy Committee </vt:lpstr>
      <vt:lpstr>WHAT IS ARCHIVAL   ADVOCACY? </vt:lpstr>
      <vt:lpstr>EXAMPLE: LIBRARY ADVOCACY</vt:lpstr>
      <vt:lpstr>Research Design </vt:lpstr>
      <vt:lpstr>Survey Design &amp; Implementation </vt:lpstr>
      <vt:lpstr>Initial Findings (Selected)</vt:lpstr>
      <vt:lpstr>Next Steps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IN NUMBERS</dc:title>
  <dc:creator>apellerin</dc:creator>
  <cp:lastModifiedBy>Pellerin, Amanda G</cp:lastModifiedBy>
  <cp:revision>15</cp:revision>
  <dcterms:modified xsi:type="dcterms:W3CDTF">2018-08-14T12:33:44Z</dcterms:modified>
</cp:coreProperties>
</file>